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81" r:id="rId3"/>
    <p:sldId id="287" r:id="rId4"/>
    <p:sldId id="319" r:id="rId5"/>
    <p:sldId id="318" r:id="rId6"/>
    <p:sldId id="368" r:id="rId7"/>
    <p:sldId id="314" r:id="rId8"/>
    <p:sldId id="315" r:id="rId9"/>
    <p:sldId id="316" r:id="rId10"/>
    <p:sldId id="288" r:id="rId11"/>
    <p:sldId id="390" r:id="rId12"/>
    <p:sldId id="312" r:id="rId13"/>
    <p:sldId id="392" r:id="rId14"/>
    <p:sldId id="335" r:id="rId15"/>
    <p:sldId id="391" r:id="rId16"/>
    <p:sldId id="354" r:id="rId17"/>
    <p:sldId id="342" r:id="rId18"/>
    <p:sldId id="337" r:id="rId19"/>
    <p:sldId id="358" r:id="rId20"/>
    <p:sldId id="359" r:id="rId21"/>
    <p:sldId id="360" r:id="rId22"/>
    <p:sldId id="361" r:id="rId23"/>
    <p:sldId id="362" r:id="rId24"/>
    <p:sldId id="339" r:id="rId25"/>
    <p:sldId id="355" r:id="rId26"/>
    <p:sldId id="304" r:id="rId27"/>
    <p:sldId id="363" r:id="rId28"/>
    <p:sldId id="297" r:id="rId29"/>
    <p:sldId id="296" r:id="rId30"/>
    <p:sldId id="369" r:id="rId31"/>
    <p:sldId id="372" r:id="rId32"/>
    <p:sldId id="371" r:id="rId33"/>
    <p:sldId id="373" r:id="rId34"/>
    <p:sldId id="376" r:id="rId35"/>
    <p:sldId id="374" r:id="rId36"/>
    <p:sldId id="375" r:id="rId37"/>
    <p:sldId id="307" r:id="rId38"/>
    <p:sldId id="320" r:id="rId39"/>
    <p:sldId id="382" r:id="rId40"/>
    <p:sldId id="308" r:id="rId41"/>
    <p:sldId id="380" r:id="rId42"/>
    <p:sldId id="309" r:id="rId43"/>
    <p:sldId id="381" r:id="rId44"/>
    <p:sldId id="379" r:id="rId45"/>
    <p:sldId id="388" r:id="rId46"/>
    <p:sldId id="332" r:id="rId47"/>
    <p:sldId id="383" r:id="rId48"/>
    <p:sldId id="330" r:id="rId49"/>
    <p:sldId id="331" r:id="rId50"/>
    <p:sldId id="321" r:id="rId51"/>
    <p:sldId id="324" r:id="rId52"/>
    <p:sldId id="323" r:id="rId53"/>
    <p:sldId id="384" r:id="rId54"/>
    <p:sldId id="386" r:id="rId55"/>
    <p:sldId id="387" r:id="rId56"/>
    <p:sldId id="385" r:id="rId57"/>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0066"/>
    <a:srgbClr val="FFFFCC"/>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06" autoAdjust="0"/>
    <p:restoredTop sz="96296" autoAdjust="0"/>
  </p:normalViewPr>
  <p:slideViewPr>
    <p:cSldViewPr>
      <p:cViewPr varScale="1">
        <p:scale>
          <a:sx n="129" d="100"/>
          <a:sy n="129" d="100"/>
        </p:scale>
        <p:origin x="-192"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682EE443-B468-4AC9-9A6D-4FED993F1508}" type="datetimeFigureOut">
              <a:rPr kumimoji="1" lang="ja-JP" altLang="en-US" smtClean="0"/>
              <a:pPr/>
              <a:t>2011/6/24</a:t>
            </a:fld>
            <a:endParaRPr kumimoji="1" lang="ja-JP" altLang="en-US"/>
          </a:p>
        </p:txBody>
      </p:sp>
      <p:sp>
        <p:nvSpPr>
          <p:cNvPr id="4" name="スライド イメージ プレースホルダ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73577" y="4686499"/>
            <a:ext cx="5388610" cy="4439841"/>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3ED682BB-EFD0-40B3-8D5B-3CBD682216ED}" type="slidenum">
              <a:rPr kumimoji="1" lang="ja-JP" altLang="en-US" smtClean="0"/>
              <a:pPr/>
              <a:t>‹#›</a:t>
            </a:fld>
            <a:endParaRPr kumimoji="1" lang="ja-JP" altLang="en-US"/>
          </a:p>
        </p:txBody>
      </p:sp>
    </p:spTree>
    <p:extLst>
      <p:ext uri="{BB962C8B-B14F-4D97-AF65-F5344CB8AC3E}">
        <p14:creationId xmlns:p14="http://schemas.microsoft.com/office/powerpoint/2010/main" val="217653630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レイアウト１">
    <p:spTree>
      <p:nvGrpSpPr>
        <p:cNvPr id="1" name=""/>
        <p:cNvGrpSpPr/>
        <p:nvPr/>
      </p:nvGrpSpPr>
      <p:grpSpPr>
        <a:xfrm>
          <a:off x="0" y="0"/>
          <a:ext cx="0" cy="0"/>
          <a:chOff x="0" y="0"/>
          <a:chExt cx="0" cy="0"/>
        </a:xfrm>
      </p:grpSpPr>
      <p:sp>
        <p:nvSpPr>
          <p:cNvPr id="7" name="正方形/長方形 6"/>
          <p:cNvSpPr/>
          <p:nvPr userDrawn="1"/>
        </p:nvSpPr>
        <p:spPr>
          <a:xfrm>
            <a:off x="0" y="1268760"/>
            <a:ext cx="9144000" cy="432048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レイアウト２">
    <p:spTree>
      <p:nvGrpSpPr>
        <p:cNvPr id="1" name=""/>
        <p:cNvGrpSpPr/>
        <p:nvPr/>
      </p:nvGrpSpPr>
      <p:grpSpPr>
        <a:xfrm>
          <a:off x="0" y="0"/>
          <a:ext cx="0" cy="0"/>
          <a:chOff x="0" y="0"/>
          <a:chExt cx="0" cy="0"/>
        </a:xfrm>
      </p:grpSpPr>
      <p:sp>
        <p:nvSpPr>
          <p:cNvPr id="3" name="正方形/長方形 2"/>
          <p:cNvSpPr/>
          <p:nvPr userDrawn="1"/>
        </p:nvSpPr>
        <p:spPr>
          <a:xfrm>
            <a:off x="0" y="0"/>
            <a:ext cx="9144000" cy="1268760"/>
          </a:xfrm>
          <a:prstGeom prst="rect">
            <a:avLst/>
          </a:prstGeom>
          <a:solidFill>
            <a:schemeClr val="accent3">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レイアウト２">
    <p:spTree>
      <p:nvGrpSpPr>
        <p:cNvPr id="1" name=""/>
        <p:cNvGrpSpPr/>
        <p:nvPr/>
      </p:nvGrpSpPr>
      <p:grpSpPr>
        <a:xfrm>
          <a:off x="0" y="0"/>
          <a:ext cx="0" cy="0"/>
          <a:chOff x="0" y="0"/>
          <a:chExt cx="0" cy="0"/>
        </a:xfrm>
      </p:grpSpPr>
      <p:sp>
        <p:nvSpPr>
          <p:cNvPr id="3" name="正方形/長方形 2"/>
          <p:cNvSpPr/>
          <p:nvPr userDrawn="1"/>
        </p:nvSpPr>
        <p:spPr>
          <a:xfrm>
            <a:off x="0" y="0"/>
            <a:ext cx="9144000" cy="1268760"/>
          </a:xfrm>
          <a:prstGeom prst="rect">
            <a:avLst/>
          </a:prstGeom>
          <a:solidFill>
            <a:schemeClr val="accent6">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レイアウト２">
    <p:spTree>
      <p:nvGrpSpPr>
        <p:cNvPr id="1" name=""/>
        <p:cNvGrpSpPr/>
        <p:nvPr/>
      </p:nvGrpSpPr>
      <p:grpSpPr>
        <a:xfrm>
          <a:off x="0" y="0"/>
          <a:ext cx="0" cy="0"/>
          <a:chOff x="0" y="0"/>
          <a:chExt cx="0" cy="0"/>
        </a:xfrm>
      </p:grpSpPr>
      <p:sp>
        <p:nvSpPr>
          <p:cNvPr id="3" name="正方形/長方形 2"/>
          <p:cNvSpPr/>
          <p:nvPr userDrawn="1"/>
        </p:nvSpPr>
        <p:spPr>
          <a:xfrm>
            <a:off x="0" y="0"/>
            <a:ext cx="9144000" cy="1268760"/>
          </a:xfrm>
          <a:prstGeom prst="rect">
            <a:avLst/>
          </a:prstGeom>
          <a:solidFill>
            <a:schemeClr val="accent2">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レイアウト１">
    <p:spTree>
      <p:nvGrpSpPr>
        <p:cNvPr id="1" name=""/>
        <p:cNvGrpSpPr/>
        <p:nvPr/>
      </p:nvGrpSpPr>
      <p:grpSpPr>
        <a:xfrm>
          <a:off x="0" y="0"/>
          <a:ext cx="0" cy="0"/>
          <a:chOff x="0" y="0"/>
          <a:chExt cx="0" cy="0"/>
        </a:xfrm>
      </p:grpSpPr>
      <p:sp>
        <p:nvSpPr>
          <p:cNvPr id="7" name="正方形/長方形 6"/>
          <p:cNvSpPr/>
          <p:nvPr userDrawn="1"/>
        </p:nvSpPr>
        <p:spPr>
          <a:xfrm>
            <a:off x="0" y="1268760"/>
            <a:ext cx="9144000" cy="4320480"/>
          </a:xfrm>
          <a:prstGeom prst="rect">
            <a:avLst/>
          </a:prstGeom>
          <a:solidFill>
            <a:schemeClr val="bg1">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レイアウト１">
    <p:spTree>
      <p:nvGrpSpPr>
        <p:cNvPr id="1" name=""/>
        <p:cNvGrpSpPr/>
        <p:nvPr/>
      </p:nvGrpSpPr>
      <p:grpSpPr>
        <a:xfrm>
          <a:off x="0" y="0"/>
          <a:ext cx="0" cy="0"/>
          <a:chOff x="0" y="0"/>
          <a:chExt cx="0" cy="0"/>
        </a:xfrm>
      </p:grpSpPr>
      <p:sp>
        <p:nvSpPr>
          <p:cNvPr id="7" name="正方形/長方形 6"/>
          <p:cNvSpPr/>
          <p:nvPr userDrawn="1"/>
        </p:nvSpPr>
        <p:spPr>
          <a:xfrm>
            <a:off x="0" y="1268760"/>
            <a:ext cx="9144000" cy="432048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レイアウト１">
    <p:spTree>
      <p:nvGrpSpPr>
        <p:cNvPr id="1" name=""/>
        <p:cNvGrpSpPr/>
        <p:nvPr/>
      </p:nvGrpSpPr>
      <p:grpSpPr>
        <a:xfrm>
          <a:off x="0" y="0"/>
          <a:ext cx="0" cy="0"/>
          <a:chOff x="0" y="0"/>
          <a:chExt cx="0" cy="0"/>
        </a:xfrm>
      </p:grpSpPr>
      <p:sp>
        <p:nvSpPr>
          <p:cNvPr id="7" name="正方形/長方形 6"/>
          <p:cNvSpPr/>
          <p:nvPr userDrawn="1"/>
        </p:nvSpPr>
        <p:spPr>
          <a:xfrm>
            <a:off x="0" y="1268760"/>
            <a:ext cx="9144000" cy="4320480"/>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レイアウト１">
    <p:spTree>
      <p:nvGrpSpPr>
        <p:cNvPr id="1" name=""/>
        <p:cNvGrpSpPr/>
        <p:nvPr/>
      </p:nvGrpSpPr>
      <p:grpSpPr>
        <a:xfrm>
          <a:off x="0" y="0"/>
          <a:ext cx="0" cy="0"/>
          <a:chOff x="0" y="0"/>
          <a:chExt cx="0" cy="0"/>
        </a:xfrm>
      </p:grpSpPr>
      <p:sp>
        <p:nvSpPr>
          <p:cNvPr id="7" name="正方形/長方形 6"/>
          <p:cNvSpPr/>
          <p:nvPr userDrawn="1"/>
        </p:nvSpPr>
        <p:spPr>
          <a:xfrm>
            <a:off x="0" y="1268760"/>
            <a:ext cx="9144000" cy="4320480"/>
          </a:xfrm>
          <a:prstGeom prst="rect">
            <a:avLst/>
          </a:prstGeom>
          <a:solidFill>
            <a:schemeClr val="accent6">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レイアウト１">
    <p:spTree>
      <p:nvGrpSpPr>
        <p:cNvPr id="1" name=""/>
        <p:cNvGrpSpPr/>
        <p:nvPr/>
      </p:nvGrpSpPr>
      <p:grpSpPr>
        <a:xfrm>
          <a:off x="0" y="0"/>
          <a:ext cx="0" cy="0"/>
          <a:chOff x="0" y="0"/>
          <a:chExt cx="0" cy="0"/>
        </a:xfrm>
      </p:grpSpPr>
      <p:sp>
        <p:nvSpPr>
          <p:cNvPr id="7" name="正方形/長方形 6"/>
          <p:cNvSpPr/>
          <p:nvPr userDrawn="1"/>
        </p:nvSpPr>
        <p:spPr>
          <a:xfrm>
            <a:off x="0" y="1268760"/>
            <a:ext cx="9144000" cy="4320480"/>
          </a:xfrm>
          <a:prstGeom prst="rect">
            <a:avLst/>
          </a:prstGeom>
          <a:solidFill>
            <a:schemeClr val="accent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レイアウト２">
    <p:spTree>
      <p:nvGrpSpPr>
        <p:cNvPr id="1" name=""/>
        <p:cNvGrpSpPr/>
        <p:nvPr/>
      </p:nvGrpSpPr>
      <p:grpSpPr>
        <a:xfrm>
          <a:off x="0" y="0"/>
          <a:ext cx="0" cy="0"/>
          <a:chOff x="0" y="0"/>
          <a:chExt cx="0" cy="0"/>
        </a:xfrm>
      </p:grpSpPr>
      <p:sp>
        <p:nvSpPr>
          <p:cNvPr id="3" name="正方形/長方形 2"/>
          <p:cNvSpPr/>
          <p:nvPr userDrawn="1"/>
        </p:nvSpPr>
        <p:spPr>
          <a:xfrm>
            <a:off x="0" y="0"/>
            <a:ext cx="9144000" cy="126876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レイアウト２">
    <p:spTree>
      <p:nvGrpSpPr>
        <p:cNvPr id="1" name=""/>
        <p:cNvGrpSpPr/>
        <p:nvPr/>
      </p:nvGrpSpPr>
      <p:grpSpPr>
        <a:xfrm>
          <a:off x="0" y="0"/>
          <a:ext cx="0" cy="0"/>
          <a:chOff x="0" y="0"/>
          <a:chExt cx="0" cy="0"/>
        </a:xfrm>
      </p:grpSpPr>
      <p:sp>
        <p:nvSpPr>
          <p:cNvPr id="3" name="正方形/長方形 2"/>
          <p:cNvSpPr/>
          <p:nvPr userDrawn="1"/>
        </p:nvSpPr>
        <p:spPr>
          <a:xfrm>
            <a:off x="0" y="0"/>
            <a:ext cx="9144000" cy="1268760"/>
          </a:xfrm>
          <a:prstGeom prst="rect">
            <a:avLst/>
          </a:prstGeom>
          <a:solidFill>
            <a:schemeClr val="bg1">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レイアウト２">
    <p:spTree>
      <p:nvGrpSpPr>
        <p:cNvPr id="1" name=""/>
        <p:cNvGrpSpPr/>
        <p:nvPr/>
      </p:nvGrpSpPr>
      <p:grpSpPr>
        <a:xfrm>
          <a:off x="0" y="0"/>
          <a:ext cx="0" cy="0"/>
          <a:chOff x="0" y="0"/>
          <a:chExt cx="0" cy="0"/>
        </a:xfrm>
      </p:grpSpPr>
      <p:sp>
        <p:nvSpPr>
          <p:cNvPr id="3" name="正方形/長方形 2"/>
          <p:cNvSpPr/>
          <p:nvPr userDrawn="1"/>
        </p:nvSpPr>
        <p:spPr>
          <a:xfrm>
            <a:off x="0" y="0"/>
            <a:ext cx="9144000" cy="126876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5" r:id="rId4"/>
    <p:sldLayoutId id="2147483657" r:id="rId5"/>
    <p:sldLayoutId id="2147483659" r:id="rId6"/>
    <p:sldLayoutId id="2147483650" r:id="rId7"/>
    <p:sldLayoutId id="2147483651" r:id="rId8"/>
    <p:sldLayoutId id="2147483654" r:id="rId9"/>
    <p:sldLayoutId id="2147483656" r:id="rId10"/>
    <p:sldLayoutId id="2147483658" r:id="rId11"/>
    <p:sldLayoutId id="2147483660"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9.xml"/><Relationship Id="rId5" Type="http://schemas.openxmlformats.org/officeDocument/2006/relationships/image" Target="../media/image29.gif"/><Relationship Id="rId4" Type="http://schemas.openxmlformats.org/officeDocument/2006/relationships/image" Target="../media/image28.gif"/></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 Id="rId5" Type="http://schemas.openxmlformats.org/officeDocument/2006/relationships/image" Target="../media/image33.emf"/><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gif"/><Relationship Id="rId1" Type="http://schemas.openxmlformats.org/officeDocument/2006/relationships/slideLayout" Target="../slideLayouts/slideLayout9.xml"/><Relationship Id="rId4" Type="http://schemas.openxmlformats.org/officeDocument/2006/relationships/image" Target="../media/image37.gif"/></Relationships>
</file>

<file path=ppt/slides/_rels/slide1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jpeg"/><Relationship Id="rId7"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upload.wikimedia.org/wikipedia/commons/5/52/Flat_monitor.svg" TargetMode="External"/><Relationship Id="rId10" Type="http://schemas.openxmlformats.org/officeDocument/2006/relationships/image" Target="../media/image8.jpeg"/><Relationship Id="rId4" Type="http://schemas.openxmlformats.org/officeDocument/2006/relationships/image" Target="../media/image3.jpeg"/><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9.xml"/><Relationship Id="rId5" Type="http://schemas.openxmlformats.org/officeDocument/2006/relationships/image" Target="../media/image52.gif"/><Relationship Id="rId4" Type="http://schemas.openxmlformats.org/officeDocument/2006/relationships/image" Target="../media/image51.gif"/></Relationships>
</file>

<file path=ppt/slides/_rels/slide22.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27.gif"/><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http://fujifilm.jp/index.html" TargetMode="External"/><Relationship Id="rId2" Type="http://schemas.openxmlformats.org/officeDocument/2006/relationships/image" Target="../media/image54.png"/><Relationship Id="rId1" Type="http://schemas.openxmlformats.org/officeDocument/2006/relationships/slideLayout" Target="../slideLayouts/slideLayout9.xml"/><Relationship Id="rId4" Type="http://schemas.openxmlformats.org/officeDocument/2006/relationships/image" Target="../media/image55.gif"/></Relationships>
</file>

<file path=ppt/slides/_rels/slide25.xml.rels><?xml version="1.0" encoding="UTF-8" standalone="yes"?>
<Relationships xmlns="http://schemas.openxmlformats.org/package/2006/relationships"><Relationship Id="rId3" Type="http://schemas.openxmlformats.org/officeDocument/2006/relationships/hyperlink" Target="http://fujifilm.jp/index.html" TargetMode="External"/><Relationship Id="rId2" Type="http://schemas.openxmlformats.org/officeDocument/2006/relationships/image" Target="../media/image56.emf"/><Relationship Id="rId1" Type="http://schemas.openxmlformats.org/officeDocument/2006/relationships/slideLayout" Target="../slideLayouts/slideLayout9.xml"/><Relationship Id="rId5" Type="http://schemas.openxmlformats.org/officeDocument/2006/relationships/image" Target="../media/image57.png"/><Relationship Id="rId4" Type="http://schemas.openxmlformats.org/officeDocument/2006/relationships/image" Target="../media/image55.gif"/></Relationships>
</file>

<file path=ppt/slides/_rels/slide26.xml.rels><?xml version="1.0" encoding="UTF-8" standalone="yes"?>
<Relationships xmlns="http://schemas.openxmlformats.org/package/2006/relationships"><Relationship Id="rId3" Type="http://schemas.openxmlformats.org/officeDocument/2006/relationships/hyperlink" Target="http://fujifilm.jp/index.html" TargetMode="External"/><Relationship Id="rId2" Type="http://schemas.openxmlformats.org/officeDocument/2006/relationships/image" Target="../media/image58.png"/><Relationship Id="rId1" Type="http://schemas.openxmlformats.org/officeDocument/2006/relationships/slideLayout" Target="../slideLayouts/slideLayout9.xml"/><Relationship Id="rId4" Type="http://schemas.openxmlformats.org/officeDocument/2006/relationships/image" Target="../media/image55.gif"/></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9.xml"/><Relationship Id="rId4" Type="http://schemas.openxmlformats.org/officeDocument/2006/relationships/image" Target="../media/image67.emf"/></Relationships>
</file>

<file path=ppt/slides/_rels/slide3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png"/><Relationship Id="rId1" Type="http://schemas.openxmlformats.org/officeDocument/2006/relationships/slideLayout" Target="../slideLayouts/slideLayout9.xml"/><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image" Target="../media/image70.emf"/></Relationships>
</file>

<file path=ppt/slides/_rels/slide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emf"/><Relationship Id="rId1" Type="http://schemas.openxmlformats.org/officeDocument/2006/relationships/slideLayout" Target="../slideLayouts/slideLayout10.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emf"/><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emf"/><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hyperlink" Target="http://www.watch.impress.co.jp/av/docs/20010509/pio1_1.jpg" TargetMode="External"/><Relationship Id="rId2" Type="http://schemas.openxmlformats.org/officeDocument/2006/relationships/image" Target="../media/image95.jpeg"/><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7.png"/><Relationship Id="rId1" Type="http://schemas.openxmlformats.org/officeDocument/2006/relationships/slideLayout" Target="../slideLayouts/slideLayout12.xml"/><Relationship Id="rId4" Type="http://schemas.openxmlformats.org/officeDocument/2006/relationships/image" Target="../media/image98.emf"/></Relationships>
</file>

<file path=ppt/slides/_rels/slide55.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7.png"/><Relationship Id="rId1" Type="http://schemas.openxmlformats.org/officeDocument/2006/relationships/slideLayout" Target="../slideLayouts/slideLayout12.xml"/><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9.xml"/><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1.gif"/><Relationship Id="rId2" Type="http://schemas.openxmlformats.org/officeDocument/2006/relationships/image" Target="../media/image13.gif"/><Relationship Id="rId1" Type="http://schemas.openxmlformats.org/officeDocument/2006/relationships/slideLayout" Target="../slideLayouts/slideLayout9.xml"/><Relationship Id="rId6" Type="http://schemas.openxmlformats.org/officeDocument/2006/relationships/image" Target="../media/image17.emf"/><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9.xml"/><Relationship Id="rId5" Type="http://schemas.openxmlformats.org/officeDocument/2006/relationships/image" Target="../media/image21.gif"/><Relationship Id="rId4" Type="http://schemas.openxmlformats.org/officeDocument/2006/relationships/image" Target="../media/image20.gif"/></Relationships>
</file>

<file path=ppt/slides/_rels/slide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9.xml"/><Relationship Id="rId5" Type="http://schemas.openxmlformats.org/officeDocument/2006/relationships/image" Target="../media/image25.gif"/><Relationship Id="rId4" Type="http://schemas.openxmlformats.org/officeDocument/2006/relationships/image" Target="../media/image2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916832"/>
            <a:ext cx="9144000" cy="2862322"/>
          </a:xfrm>
          <a:prstGeom prst="rect">
            <a:avLst/>
          </a:prstGeom>
        </p:spPr>
        <p:txBody>
          <a:bodyPr wrap="square">
            <a:spAutoFit/>
          </a:bodyPr>
          <a:lstStyle/>
          <a:p>
            <a:pPr algn="ctr">
              <a:tabLst>
                <a:tab pos="1611313" algn="l"/>
                <a:tab pos="2155825" algn="l"/>
                <a:tab pos="6640513" algn="l"/>
              </a:tabLst>
            </a:pPr>
            <a:r>
              <a:rPr lang="ja-JP" altLang="en-US" sz="6000" dirty="0" smtClean="0">
                <a:solidFill>
                  <a:schemeClr val="bg1"/>
                </a:solidFill>
                <a:effectLst>
                  <a:outerShdw blurRad="38100" dist="38100" dir="2700000" algn="tl">
                    <a:srgbClr val="000000">
                      <a:alpha val="43137"/>
                    </a:srgbClr>
                  </a:outerShdw>
                </a:effectLst>
                <a:latin typeface="+mj-ea"/>
                <a:ea typeface="+mj-ea"/>
              </a:rPr>
              <a:t>１２</a:t>
            </a:r>
            <a:endParaRPr lang="en-US" altLang="ja-JP" sz="6000" dirty="0" smtClean="0">
              <a:solidFill>
                <a:schemeClr val="bg1"/>
              </a:solidFill>
              <a:effectLst>
                <a:outerShdw blurRad="38100" dist="38100" dir="2700000" algn="tl">
                  <a:srgbClr val="000000">
                    <a:alpha val="43137"/>
                  </a:srgbClr>
                </a:outerShdw>
              </a:effectLst>
              <a:latin typeface="+mj-ea"/>
              <a:ea typeface="+mj-ea"/>
            </a:endParaRPr>
          </a:p>
          <a:p>
            <a:pPr algn="ctr">
              <a:tabLst>
                <a:tab pos="1611313" algn="l"/>
                <a:tab pos="2155825" algn="l"/>
                <a:tab pos="6640513" algn="l"/>
              </a:tabLst>
            </a:pPr>
            <a:r>
              <a:rPr lang="ja-JP" altLang="en-US" sz="6000" dirty="0" smtClean="0">
                <a:solidFill>
                  <a:schemeClr val="bg1"/>
                </a:solidFill>
                <a:effectLst>
                  <a:outerShdw blurRad="38100" dist="38100" dir="2700000" algn="tl">
                    <a:srgbClr val="000000">
                      <a:alpha val="43137"/>
                    </a:srgbClr>
                  </a:outerShdw>
                </a:effectLst>
                <a:latin typeface="+mj-ea"/>
                <a:ea typeface="+mj-ea"/>
              </a:rPr>
              <a:t>表示デバイス</a:t>
            </a:r>
            <a:endParaRPr lang="en-US" altLang="ja-JP" sz="6000" dirty="0" smtClean="0">
              <a:solidFill>
                <a:schemeClr val="bg1"/>
              </a:solidFill>
              <a:effectLst>
                <a:outerShdw blurRad="38100" dist="38100" dir="2700000" algn="tl">
                  <a:srgbClr val="000000">
                    <a:alpha val="43137"/>
                  </a:srgbClr>
                </a:outerShdw>
              </a:effectLst>
              <a:latin typeface="+mj-ea"/>
              <a:ea typeface="+mj-ea"/>
            </a:endParaRPr>
          </a:p>
          <a:p>
            <a:pPr algn="ctr">
              <a:tabLst>
                <a:tab pos="1611313" algn="l"/>
                <a:tab pos="2155825" algn="l"/>
                <a:tab pos="6640513" algn="l"/>
              </a:tabLst>
            </a:pPr>
            <a:r>
              <a:rPr lang="en-US" altLang="ja-JP" sz="6000" dirty="0" smtClean="0">
                <a:solidFill>
                  <a:schemeClr val="bg1"/>
                </a:solidFill>
                <a:effectLst>
                  <a:outerShdw blurRad="38100" dist="38100" dir="2700000" algn="tl">
                    <a:srgbClr val="000000">
                      <a:alpha val="43137"/>
                    </a:srgbClr>
                  </a:outerShdw>
                </a:effectLst>
                <a:latin typeface="Arial Rounded MT Bold" pitchFamily="34" charset="0"/>
                <a:ea typeface="+mj-ea"/>
              </a:rPr>
              <a:t>LCD, PDP, ELD</a:t>
            </a:r>
          </a:p>
        </p:txBody>
      </p:sp>
      <p:sp>
        <p:nvSpPr>
          <p:cNvPr id="6" name="正方形/長方形 5"/>
          <p:cNvSpPr/>
          <p:nvPr/>
        </p:nvSpPr>
        <p:spPr>
          <a:xfrm>
            <a:off x="0" y="344850"/>
            <a:ext cx="9144000" cy="707886"/>
          </a:xfrm>
          <a:prstGeom prst="rect">
            <a:avLst/>
          </a:prstGeom>
        </p:spPr>
        <p:txBody>
          <a:bodyPr wrap="square">
            <a:spAutoFit/>
          </a:bodyPr>
          <a:lstStyle/>
          <a:p>
            <a:pPr algn="ctr"/>
            <a:r>
              <a:rPr lang="ja-JP" altLang="en-US" sz="4000" dirty="0" smtClean="0">
                <a:latin typeface="+mj-ea"/>
                <a:ea typeface="+mj-ea"/>
              </a:rPr>
              <a:t>電子デバイス工学</a:t>
            </a:r>
            <a:endParaRPr lang="ja-JP" altLang="en-US" sz="4000" dirty="0">
              <a:latin typeface="+mj-ea"/>
              <a:ea typeface="+mj-e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D:\2010-osaka\2010-00-00-白藤-講義\2010-10-01-白藤-講義-電子デバイス工学\2011-01-26-表示デバイス\ＬＣＤ\220px-Animation_polariseur_2.gif"/>
          <p:cNvPicPr>
            <a:picLocks noChangeAspect="1" noChangeArrowheads="1" noCrop="1"/>
          </p:cNvPicPr>
          <p:nvPr/>
        </p:nvPicPr>
        <p:blipFill>
          <a:blip r:embed="rId2" cstate="print"/>
          <a:srcRect/>
          <a:stretch>
            <a:fillRect/>
          </a:stretch>
        </p:blipFill>
        <p:spPr bwMode="auto">
          <a:xfrm>
            <a:off x="5652120" y="1772816"/>
            <a:ext cx="2592288" cy="1944215"/>
          </a:xfrm>
          <a:prstGeom prst="rect">
            <a:avLst/>
          </a:prstGeom>
          <a:noFill/>
        </p:spPr>
      </p:pic>
      <p:pic>
        <p:nvPicPr>
          <p:cNvPr id="13" name="Picture 3" descr="D:\2010-osaka\2010-00-00-白藤-講義\2010-10-01-白藤-講義-電子デバイス工学\2011-01-26-表示デバイス\ＬＣＤ\９０度入射.gif"/>
          <p:cNvPicPr>
            <a:picLocks noChangeAspect="1" noChangeArrowheads="1" noCrop="1"/>
          </p:cNvPicPr>
          <p:nvPr/>
        </p:nvPicPr>
        <p:blipFill>
          <a:blip r:embed="rId3" cstate="print"/>
          <a:srcRect/>
          <a:stretch>
            <a:fillRect/>
          </a:stretch>
        </p:blipFill>
        <p:spPr bwMode="auto">
          <a:xfrm>
            <a:off x="6156176" y="4053800"/>
            <a:ext cx="2621280" cy="2255520"/>
          </a:xfrm>
          <a:prstGeom prst="rect">
            <a:avLst/>
          </a:prstGeom>
          <a:noFill/>
        </p:spPr>
      </p:pic>
      <p:pic>
        <p:nvPicPr>
          <p:cNvPr id="14" name="Picture 4" descr="D:\2010-osaka\2010-00-00-白藤-講義\2010-10-01-白藤-講義-電子デバイス工学\2011-01-26-表示デバイス\ＬＣＤ\００度入射.gif"/>
          <p:cNvPicPr>
            <a:picLocks noChangeAspect="1" noChangeArrowheads="1" noCrop="1"/>
          </p:cNvPicPr>
          <p:nvPr/>
        </p:nvPicPr>
        <p:blipFill>
          <a:blip r:embed="rId4" cstate="print"/>
          <a:srcRect/>
          <a:stretch>
            <a:fillRect/>
          </a:stretch>
        </p:blipFill>
        <p:spPr bwMode="auto">
          <a:xfrm>
            <a:off x="395536" y="4053800"/>
            <a:ext cx="2621280" cy="2255520"/>
          </a:xfrm>
          <a:prstGeom prst="rect">
            <a:avLst/>
          </a:prstGeom>
          <a:noFill/>
        </p:spPr>
      </p:pic>
      <p:pic>
        <p:nvPicPr>
          <p:cNvPr id="15" name="Picture 5" descr="D:\2010-osaka\2010-00-00-白藤-講義\2010-10-01-白藤-講義-電子デバイス工学\2011-01-26-表示デバイス\ＬＣＤ\４５度入射.gif"/>
          <p:cNvPicPr>
            <a:picLocks noChangeAspect="1" noChangeArrowheads="1" noCrop="1"/>
          </p:cNvPicPr>
          <p:nvPr/>
        </p:nvPicPr>
        <p:blipFill>
          <a:blip r:embed="rId5" cstate="print"/>
          <a:srcRect/>
          <a:stretch>
            <a:fillRect/>
          </a:stretch>
        </p:blipFill>
        <p:spPr bwMode="auto">
          <a:xfrm>
            <a:off x="3275856" y="4053800"/>
            <a:ext cx="2621280" cy="2255520"/>
          </a:xfrm>
          <a:prstGeom prst="rect">
            <a:avLst/>
          </a:prstGeom>
          <a:noFill/>
        </p:spPr>
      </p:pic>
      <p:sp>
        <p:nvSpPr>
          <p:cNvPr id="16" name="テキスト ボックス 15"/>
          <p:cNvSpPr txBox="1"/>
          <p:nvPr/>
        </p:nvSpPr>
        <p:spPr>
          <a:xfrm>
            <a:off x="611560" y="2123564"/>
            <a:ext cx="4570482" cy="369332"/>
          </a:xfrm>
          <a:prstGeom prst="rect">
            <a:avLst/>
          </a:prstGeom>
          <a:noFill/>
        </p:spPr>
        <p:txBody>
          <a:bodyPr wrap="none" rtlCol="0">
            <a:spAutoFit/>
          </a:bodyPr>
          <a:lstStyle/>
          <a:p>
            <a:r>
              <a:rPr kumimoji="1" lang="ja-JP" altLang="en-US" dirty="0" smtClean="0"/>
              <a:t>電磁波の特定の振動方向のみを通過させる</a:t>
            </a:r>
            <a:endParaRPr kumimoji="1" lang="ja-JP" altLang="en-US" dirty="0"/>
          </a:p>
        </p:txBody>
      </p:sp>
      <p:sp>
        <p:nvSpPr>
          <p:cNvPr id="17" name="テキスト ボックス 16"/>
          <p:cNvSpPr txBox="1"/>
          <p:nvPr/>
        </p:nvSpPr>
        <p:spPr>
          <a:xfrm>
            <a:off x="251520" y="2708920"/>
            <a:ext cx="2880320"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kumimoji="1" lang="ja-JP" altLang="en-US" dirty="0" smtClean="0"/>
              <a:t>二つの偏光子を重ねた時</a:t>
            </a:r>
            <a:endParaRPr kumimoji="1" lang="ja-JP" altLang="en-US" dirty="0"/>
          </a:p>
        </p:txBody>
      </p:sp>
      <p:sp>
        <p:nvSpPr>
          <p:cNvPr id="18" name="テキスト ボックス 17"/>
          <p:cNvSpPr txBox="1"/>
          <p:nvPr/>
        </p:nvSpPr>
        <p:spPr>
          <a:xfrm>
            <a:off x="590152" y="3142709"/>
            <a:ext cx="4701928" cy="646331"/>
          </a:xfrm>
          <a:prstGeom prst="rect">
            <a:avLst/>
          </a:prstGeom>
          <a:noFill/>
        </p:spPr>
        <p:txBody>
          <a:bodyPr wrap="none" rtlCol="0">
            <a:spAutoFit/>
          </a:bodyPr>
          <a:lstStyle/>
          <a:p>
            <a:r>
              <a:rPr lang="ja-JP" altLang="en-US" dirty="0" smtClean="0"/>
              <a:t>透過方位角を直交させる </a:t>
            </a:r>
            <a:r>
              <a:rPr lang="en-US" altLang="ja-JP" dirty="0" smtClean="0">
                <a:sym typeface="Wingdings" pitchFamily="2" charset="2"/>
              </a:rPr>
              <a:t></a:t>
            </a:r>
            <a:r>
              <a:rPr lang="ja-JP" altLang="en-US" dirty="0" smtClean="0">
                <a:sym typeface="Wingdings" pitchFamily="2" charset="2"/>
              </a:rPr>
              <a:t> 光が通過しない</a:t>
            </a:r>
            <a:endParaRPr lang="en-US" altLang="ja-JP" dirty="0" smtClean="0">
              <a:sym typeface="Wingdings" pitchFamily="2" charset="2"/>
            </a:endParaRPr>
          </a:p>
          <a:p>
            <a:r>
              <a:rPr kumimoji="1" lang="ja-JP" altLang="en-US" dirty="0" smtClean="0"/>
              <a:t>透過方位角を平行させる </a:t>
            </a:r>
            <a:r>
              <a:rPr kumimoji="1" lang="en-US" altLang="ja-JP" dirty="0" smtClean="0">
                <a:sym typeface="Wingdings" pitchFamily="2" charset="2"/>
              </a:rPr>
              <a:t> </a:t>
            </a:r>
            <a:r>
              <a:rPr kumimoji="1" lang="ja-JP" altLang="en-US" dirty="0" smtClean="0">
                <a:sym typeface="Wingdings" pitchFamily="2" charset="2"/>
              </a:rPr>
              <a:t>光が通過する</a:t>
            </a:r>
            <a:endParaRPr kumimoji="1" lang="ja-JP" altLang="en-US" dirty="0"/>
          </a:p>
        </p:txBody>
      </p:sp>
      <p:sp>
        <p:nvSpPr>
          <p:cNvPr id="19" name="テキスト ボックス 18"/>
          <p:cNvSpPr txBox="1"/>
          <p:nvPr/>
        </p:nvSpPr>
        <p:spPr>
          <a:xfrm>
            <a:off x="251520" y="1628800"/>
            <a:ext cx="2880320"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kumimoji="1" lang="ja-JP" altLang="en-US" dirty="0" smtClean="0"/>
              <a:t>偏光子の機能</a:t>
            </a:r>
            <a:endParaRPr kumimoji="1" lang="ja-JP" altLang="en-US" dirty="0"/>
          </a:p>
        </p:txBody>
      </p:sp>
      <p:sp>
        <p:nvSpPr>
          <p:cNvPr id="22" name="テキスト ボックス 21"/>
          <p:cNvSpPr txBox="1"/>
          <p:nvPr/>
        </p:nvSpPr>
        <p:spPr>
          <a:xfrm>
            <a:off x="0" y="0"/>
            <a:ext cx="9144000" cy="1323439"/>
          </a:xfrm>
          <a:prstGeom prst="rect">
            <a:avLst/>
          </a:prstGeom>
          <a:noFill/>
        </p:spPr>
        <p:txBody>
          <a:bodyPr wrap="square" rtlCol="0">
            <a:spAutoFit/>
          </a:bodyPr>
          <a:lstStyle/>
          <a:p>
            <a:pPr algn="ctr"/>
            <a:r>
              <a:rPr kumimoji="1" lang="en-US" altLang="ja-JP" sz="4000" dirty="0" smtClean="0">
                <a:solidFill>
                  <a:schemeClr val="bg1"/>
                </a:solidFill>
                <a:effectLst>
                  <a:outerShdw blurRad="38100" dist="38100" dir="2700000" algn="tl">
                    <a:srgbClr val="000000">
                      <a:alpha val="43137"/>
                    </a:srgbClr>
                  </a:outerShdw>
                </a:effectLst>
              </a:rPr>
              <a:t>LCD</a:t>
            </a:r>
            <a:r>
              <a:rPr kumimoji="1" lang="ja-JP" altLang="en-US" sz="4000" dirty="0" smtClean="0">
                <a:solidFill>
                  <a:schemeClr val="bg1"/>
                </a:solidFill>
                <a:effectLst>
                  <a:outerShdw blurRad="38100" dist="38100" dir="2700000" algn="tl">
                    <a:srgbClr val="000000">
                      <a:alpha val="43137"/>
                    </a:srgbClr>
                  </a:outerShdw>
                </a:effectLst>
              </a:rPr>
              <a:t>動作を理解するための</a:t>
            </a:r>
            <a:endParaRPr kumimoji="1" lang="en-US" altLang="ja-JP" sz="4000" dirty="0" smtClean="0">
              <a:solidFill>
                <a:schemeClr val="bg1"/>
              </a:solidFill>
              <a:effectLst>
                <a:outerShdw blurRad="38100" dist="38100" dir="2700000" algn="tl">
                  <a:srgbClr val="000000">
                    <a:alpha val="43137"/>
                  </a:srgbClr>
                </a:outerShdw>
              </a:effectLst>
            </a:endParaRPr>
          </a:p>
          <a:p>
            <a:pPr algn="ctr"/>
            <a:r>
              <a:rPr kumimoji="1" lang="ja-JP" altLang="en-US" sz="4000" dirty="0" smtClean="0">
                <a:solidFill>
                  <a:schemeClr val="bg1"/>
                </a:solidFill>
                <a:effectLst>
                  <a:outerShdw blurRad="38100" dist="38100" dir="2700000" algn="tl">
                    <a:srgbClr val="000000">
                      <a:alpha val="43137"/>
                    </a:srgbClr>
                  </a:outerShdw>
                </a:effectLst>
              </a:rPr>
              <a:t>基礎知識（</a:t>
            </a:r>
            <a:r>
              <a:rPr lang="ja-JP" altLang="en-US" sz="4000" dirty="0" smtClean="0">
                <a:solidFill>
                  <a:schemeClr val="bg1"/>
                </a:solidFill>
                <a:effectLst>
                  <a:outerShdw blurRad="38100" dist="38100" dir="2700000" algn="tl">
                    <a:srgbClr val="000000">
                      <a:alpha val="43137"/>
                    </a:srgbClr>
                  </a:outerShdw>
                </a:effectLst>
              </a:rPr>
              <a:t>２</a:t>
            </a:r>
            <a:r>
              <a:rPr kumimoji="1" lang="ja-JP" altLang="en-US" sz="4000" dirty="0" smtClean="0">
                <a:solidFill>
                  <a:schemeClr val="bg1"/>
                </a:solidFill>
                <a:effectLst>
                  <a:outerShdw blurRad="38100" dist="38100" dir="2700000" algn="tl">
                    <a:srgbClr val="000000">
                      <a:alpha val="43137"/>
                    </a:srgbClr>
                  </a:outerShdw>
                </a:effectLst>
              </a:rPr>
              <a:t>：偏光子）</a:t>
            </a:r>
            <a:endParaRPr kumimoji="1" lang="ja-JP" altLang="en-US" sz="4000"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cstate="print"/>
          <a:srcRect/>
          <a:stretch>
            <a:fillRect/>
          </a:stretch>
        </p:blipFill>
        <p:spPr bwMode="auto">
          <a:xfrm>
            <a:off x="179512" y="4077072"/>
            <a:ext cx="2160240" cy="2424872"/>
          </a:xfrm>
          <a:prstGeom prst="rect">
            <a:avLst/>
          </a:prstGeom>
          <a:noFill/>
          <a:ln w="9525">
            <a:noFill/>
            <a:miter lim="800000"/>
            <a:headEnd/>
            <a:tailEnd/>
          </a:ln>
        </p:spPr>
      </p:pic>
      <p:pic>
        <p:nvPicPr>
          <p:cNvPr id="82947" name="Picture 3"/>
          <p:cNvPicPr>
            <a:picLocks noChangeAspect="1" noChangeArrowheads="1"/>
          </p:cNvPicPr>
          <p:nvPr/>
        </p:nvPicPr>
        <p:blipFill>
          <a:blip r:embed="rId3" cstate="print"/>
          <a:srcRect/>
          <a:stretch>
            <a:fillRect/>
          </a:stretch>
        </p:blipFill>
        <p:spPr bwMode="auto">
          <a:xfrm>
            <a:off x="179512" y="1700808"/>
            <a:ext cx="8506411" cy="2661999"/>
          </a:xfrm>
          <a:prstGeom prst="rect">
            <a:avLst/>
          </a:prstGeom>
          <a:noFill/>
          <a:ln w="9525">
            <a:noFill/>
            <a:miter lim="800000"/>
            <a:headEnd/>
            <a:tailEnd/>
          </a:ln>
        </p:spPr>
      </p:pic>
      <p:sp>
        <p:nvSpPr>
          <p:cNvPr id="4" name="テキスト ボックス 3"/>
          <p:cNvSpPr txBox="1"/>
          <p:nvPr/>
        </p:nvSpPr>
        <p:spPr>
          <a:xfrm>
            <a:off x="0" y="0"/>
            <a:ext cx="9144000" cy="1323439"/>
          </a:xfrm>
          <a:prstGeom prst="rect">
            <a:avLst/>
          </a:prstGeom>
          <a:noFill/>
        </p:spPr>
        <p:txBody>
          <a:bodyPr wrap="square" rtlCol="0">
            <a:spAutoFit/>
          </a:bodyPr>
          <a:lstStyle/>
          <a:p>
            <a:pPr algn="ctr"/>
            <a:r>
              <a:rPr kumimoji="1" lang="en-US" altLang="ja-JP" sz="4000" dirty="0" smtClean="0">
                <a:solidFill>
                  <a:schemeClr val="bg1"/>
                </a:solidFill>
                <a:effectLst>
                  <a:outerShdw blurRad="38100" dist="38100" dir="2700000" algn="tl">
                    <a:srgbClr val="000000">
                      <a:alpha val="43137"/>
                    </a:srgbClr>
                  </a:outerShdw>
                </a:effectLst>
              </a:rPr>
              <a:t>LCD</a:t>
            </a:r>
            <a:r>
              <a:rPr kumimoji="1" lang="ja-JP" altLang="en-US" sz="4000" dirty="0" smtClean="0">
                <a:solidFill>
                  <a:schemeClr val="bg1"/>
                </a:solidFill>
                <a:effectLst>
                  <a:outerShdw blurRad="38100" dist="38100" dir="2700000" algn="tl">
                    <a:srgbClr val="000000">
                      <a:alpha val="43137"/>
                    </a:srgbClr>
                  </a:outerShdw>
                </a:effectLst>
              </a:rPr>
              <a:t>動作を理解するための</a:t>
            </a:r>
            <a:endParaRPr kumimoji="1" lang="en-US" altLang="ja-JP" sz="4000" dirty="0" smtClean="0">
              <a:solidFill>
                <a:schemeClr val="bg1"/>
              </a:solidFill>
              <a:effectLst>
                <a:outerShdw blurRad="38100" dist="38100" dir="2700000" algn="tl">
                  <a:srgbClr val="000000">
                    <a:alpha val="43137"/>
                  </a:srgbClr>
                </a:outerShdw>
              </a:effectLst>
            </a:endParaRPr>
          </a:p>
          <a:p>
            <a:pPr algn="ctr"/>
            <a:r>
              <a:rPr kumimoji="1" lang="ja-JP" altLang="en-US" sz="4000" dirty="0" smtClean="0">
                <a:solidFill>
                  <a:schemeClr val="bg1"/>
                </a:solidFill>
                <a:effectLst>
                  <a:outerShdw blurRad="38100" dist="38100" dir="2700000" algn="tl">
                    <a:srgbClr val="000000">
                      <a:alpha val="43137"/>
                    </a:srgbClr>
                  </a:outerShdw>
                </a:effectLst>
              </a:rPr>
              <a:t>基礎知識（３：液晶）</a:t>
            </a:r>
            <a:endParaRPr kumimoji="1" lang="ja-JP" altLang="en-US" sz="4000" dirty="0">
              <a:solidFill>
                <a:schemeClr val="bg1"/>
              </a:solidFill>
              <a:effectLst>
                <a:outerShdw blurRad="38100" dist="38100" dir="2700000" algn="tl">
                  <a:srgbClr val="000000">
                    <a:alpha val="43137"/>
                  </a:srgbClr>
                </a:outerShdw>
              </a:effectLst>
            </a:endParaRPr>
          </a:p>
        </p:txBody>
      </p:sp>
      <p:sp>
        <p:nvSpPr>
          <p:cNvPr id="5" name="テキスト ボックス 4"/>
          <p:cNvSpPr txBox="1"/>
          <p:nvPr/>
        </p:nvSpPr>
        <p:spPr>
          <a:xfrm>
            <a:off x="683568" y="1484784"/>
            <a:ext cx="1107996" cy="369332"/>
          </a:xfrm>
          <a:prstGeom prst="rect">
            <a:avLst/>
          </a:prstGeom>
          <a:noFill/>
        </p:spPr>
        <p:txBody>
          <a:bodyPr wrap="none" rtlCol="0">
            <a:spAutoFit/>
          </a:bodyPr>
          <a:lstStyle/>
          <a:p>
            <a:r>
              <a:rPr kumimoji="1" lang="ja-JP" altLang="en-US" smtClean="0"/>
              <a:t>結晶構造</a:t>
            </a:r>
            <a:endParaRPr kumimoji="1" lang="ja-JP" altLang="en-US"/>
          </a:p>
        </p:txBody>
      </p:sp>
      <p:sp>
        <p:nvSpPr>
          <p:cNvPr id="6" name="テキスト ボックス 5"/>
          <p:cNvSpPr txBox="1"/>
          <p:nvPr/>
        </p:nvSpPr>
        <p:spPr>
          <a:xfrm>
            <a:off x="2555776" y="1484784"/>
            <a:ext cx="2262158" cy="369332"/>
          </a:xfrm>
          <a:prstGeom prst="rect">
            <a:avLst/>
          </a:prstGeom>
          <a:noFill/>
        </p:spPr>
        <p:txBody>
          <a:bodyPr wrap="none" rtlCol="0">
            <a:spAutoFit/>
          </a:bodyPr>
          <a:lstStyle/>
          <a:p>
            <a:r>
              <a:rPr kumimoji="1" lang="ja-JP" altLang="en-US" smtClean="0"/>
              <a:t>スメクティック構造</a:t>
            </a:r>
            <a:endParaRPr kumimoji="1" lang="ja-JP" altLang="en-US" dirty="0"/>
          </a:p>
        </p:txBody>
      </p:sp>
      <p:sp>
        <p:nvSpPr>
          <p:cNvPr id="7" name="テキスト ボックス 6"/>
          <p:cNvSpPr txBox="1"/>
          <p:nvPr/>
        </p:nvSpPr>
        <p:spPr>
          <a:xfrm>
            <a:off x="5046146" y="1484784"/>
            <a:ext cx="2031325" cy="369332"/>
          </a:xfrm>
          <a:prstGeom prst="rect">
            <a:avLst/>
          </a:prstGeom>
          <a:noFill/>
        </p:spPr>
        <p:txBody>
          <a:bodyPr wrap="none" rtlCol="0">
            <a:spAutoFit/>
          </a:bodyPr>
          <a:lstStyle/>
          <a:p>
            <a:r>
              <a:rPr kumimoji="1" lang="ja-JP" altLang="en-US" dirty="0" smtClean="0"/>
              <a:t>ネマティック構造</a:t>
            </a:r>
            <a:endParaRPr kumimoji="1" lang="ja-JP" altLang="en-US" dirty="0"/>
          </a:p>
        </p:txBody>
      </p:sp>
      <p:sp>
        <p:nvSpPr>
          <p:cNvPr id="8" name="テキスト ボックス 7"/>
          <p:cNvSpPr txBox="1"/>
          <p:nvPr/>
        </p:nvSpPr>
        <p:spPr>
          <a:xfrm>
            <a:off x="7136412" y="1484784"/>
            <a:ext cx="1107996" cy="369332"/>
          </a:xfrm>
          <a:prstGeom prst="rect">
            <a:avLst/>
          </a:prstGeom>
          <a:noFill/>
        </p:spPr>
        <p:txBody>
          <a:bodyPr wrap="none" rtlCol="0">
            <a:spAutoFit/>
          </a:bodyPr>
          <a:lstStyle/>
          <a:p>
            <a:r>
              <a:rPr kumimoji="1" lang="ja-JP" altLang="en-US" dirty="0" smtClean="0"/>
              <a:t>液体構造</a:t>
            </a:r>
            <a:endParaRPr kumimoji="1" lang="ja-JP" altLang="en-US" dirty="0"/>
          </a:p>
        </p:txBody>
      </p:sp>
      <p:sp>
        <p:nvSpPr>
          <p:cNvPr id="9" name="テキスト ボックス 8"/>
          <p:cNvSpPr txBox="1"/>
          <p:nvPr/>
        </p:nvSpPr>
        <p:spPr>
          <a:xfrm>
            <a:off x="0" y="6488668"/>
            <a:ext cx="2262158" cy="369332"/>
          </a:xfrm>
          <a:prstGeom prst="rect">
            <a:avLst/>
          </a:prstGeom>
          <a:noFill/>
        </p:spPr>
        <p:txBody>
          <a:bodyPr wrap="none" rtlCol="0">
            <a:spAutoFit/>
          </a:bodyPr>
          <a:lstStyle/>
          <a:p>
            <a:r>
              <a:rPr kumimoji="1" lang="ja-JP" altLang="en-US" dirty="0" smtClean="0"/>
              <a:t>コレステリック構造</a:t>
            </a:r>
            <a:endParaRPr kumimoji="1" lang="ja-JP" altLang="en-US" dirty="0"/>
          </a:p>
        </p:txBody>
      </p:sp>
      <p:pic>
        <p:nvPicPr>
          <p:cNvPr id="10" name="Picture 3"/>
          <p:cNvPicPr>
            <a:picLocks noChangeAspect="1" noChangeArrowheads="1"/>
          </p:cNvPicPr>
          <p:nvPr/>
        </p:nvPicPr>
        <p:blipFill>
          <a:blip r:embed="rId4" cstate="print"/>
          <a:srcRect/>
          <a:stretch>
            <a:fillRect/>
          </a:stretch>
        </p:blipFill>
        <p:spPr bwMode="auto">
          <a:xfrm>
            <a:off x="2411760" y="4509120"/>
            <a:ext cx="3384376" cy="773383"/>
          </a:xfrm>
          <a:prstGeom prst="rect">
            <a:avLst/>
          </a:prstGeom>
          <a:noFill/>
          <a:ln w="9525">
            <a:noFill/>
            <a:miter lim="800000"/>
            <a:headEnd/>
            <a:tailEnd/>
          </a:ln>
        </p:spPr>
      </p:pic>
      <p:sp>
        <p:nvSpPr>
          <p:cNvPr id="11" name="正方形/長方形 10"/>
          <p:cNvSpPr/>
          <p:nvPr/>
        </p:nvSpPr>
        <p:spPr>
          <a:xfrm>
            <a:off x="2555776" y="5157192"/>
            <a:ext cx="3240360" cy="276999"/>
          </a:xfrm>
          <a:prstGeom prst="rect">
            <a:avLst/>
          </a:prstGeom>
        </p:spPr>
        <p:txBody>
          <a:bodyPr wrap="square">
            <a:spAutoFit/>
          </a:bodyPr>
          <a:lstStyle/>
          <a:p>
            <a:r>
              <a:rPr lang="en-US" altLang="ja-JP" sz="1200" dirty="0" smtClean="0"/>
              <a:t>n-(4-methoxybenzyliden)-4-n-butylaniline</a:t>
            </a:r>
            <a:endParaRPr lang="ja-JP" altLang="en-US" sz="1200" dirty="0"/>
          </a:p>
        </p:txBody>
      </p:sp>
      <p:sp>
        <p:nvSpPr>
          <p:cNvPr id="12" name="テキスト ボックス 11"/>
          <p:cNvSpPr txBox="1"/>
          <p:nvPr/>
        </p:nvSpPr>
        <p:spPr>
          <a:xfrm>
            <a:off x="5868144" y="4653136"/>
            <a:ext cx="3024336" cy="523220"/>
          </a:xfrm>
          <a:prstGeom prst="rect">
            <a:avLst/>
          </a:prstGeom>
          <a:noFill/>
        </p:spPr>
        <p:txBody>
          <a:bodyPr wrap="square" rtlCol="0">
            <a:spAutoFit/>
          </a:bodyPr>
          <a:lstStyle/>
          <a:p>
            <a:pPr algn="just"/>
            <a:r>
              <a:rPr lang="ja-JP" altLang="en-US" sz="1400" dirty="0" smtClean="0"/>
              <a:t>液晶表示のポケット電卓などに用いられていた初期の頃の液晶</a:t>
            </a:r>
            <a:endParaRPr kumimoji="1" lang="ja-JP" altLang="en-US" sz="1400" dirty="0"/>
          </a:p>
        </p:txBody>
      </p:sp>
      <p:pic>
        <p:nvPicPr>
          <p:cNvPr id="13" name="Picture 8"/>
          <p:cNvPicPr>
            <a:picLocks noChangeAspect="1" noChangeArrowheads="1"/>
          </p:cNvPicPr>
          <p:nvPr/>
        </p:nvPicPr>
        <p:blipFill>
          <a:blip r:embed="rId5" cstate="print"/>
          <a:srcRect/>
          <a:stretch>
            <a:fillRect/>
          </a:stretch>
        </p:blipFill>
        <p:spPr bwMode="auto">
          <a:xfrm>
            <a:off x="2915816" y="5661248"/>
            <a:ext cx="2448272" cy="463101"/>
          </a:xfrm>
          <a:prstGeom prst="rect">
            <a:avLst/>
          </a:prstGeom>
          <a:noFill/>
          <a:ln w="9525">
            <a:noFill/>
            <a:miter lim="800000"/>
            <a:headEnd/>
            <a:tailEnd/>
          </a:ln>
          <a:effectLst/>
        </p:spPr>
      </p:pic>
      <p:sp>
        <p:nvSpPr>
          <p:cNvPr id="14" name="正方形/長方形 13"/>
          <p:cNvSpPr/>
          <p:nvPr/>
        </p:nvSpPr>
        <p:spPr>
          <a:xfrm>
            <a:off x="3131840" y="6165304"/>
            <a:ext cx="2160240" cy="276999"/>
          </a:xfrm>
          <a:prstGeom prst="rect">
            <a:avLst/>
          </a:prstGeom>
        </p:spPr>
        <p:txBody>
          <a:bodyPr wrap="square">
            <a:spAutoFit/>
          </a:bodyPr>
          <a:lstStyle/>
          <a:p>
            <a:r>
              <a:rPr lang="en-US" altLang="ja-JP" sz="1200" dirty="0" smtClean="0"/>
              <a:t>4’-pentyl-4-cyanobiphenyl</a:t>
            </a:r>
            <a:endParaRPr lang="ja-JP" altLang="en-US" sz="1200" dirty="0"/>
          </a:p>
        </p:txBody>
      </p:sp>
      <p:sp>
        <p:nvSpPr>
          <p:cNvPr id="15" name="テキスト ボックス 14"/>
          <p:cNvSpPr txBox="1"/>
          <p:nvPr/>
        </p:nvSpPr>
        <p:spPr>
          <a:xfrm>
            <a:off x="6012160" y="5589240"/>
            <a:ext cx="2880320" cy="954107"/>
          </a:xfrm>
          <a:prstGeom prst="rect">
            <a:avLst/>
          </a:prstGeom>
          <a:noFill/>
        </p:spPr>
        <p:txBody>
          <a:bodyPr wrap="square" rtlCol="0">
            <a:spAutoFit/>
          </a:bodyPr>
          <a:lstStyle/>
          <a:p>
            <a:pPr algn="just"/>
            <a:r>
              <a:rPr lang="ja-JP" altLang="en-US" sz="1400" dirty="0" smtClean="0"/>
              <a:t>スーパーツイステッドネマティック（ＳＴＮ）型やアクティブマトリクス（ＡＭ）型が主流となったときの液晶</a:t>
            </a:r>
            <a:endParaRPr kumimoji="1" lang="ja-JP" altLang="en-US" sz="1400" dirty="0"/>
          </a:p>
        </p:txBody>
      </p:sp>
      <p:sp>
        <p:nvSpPr>
          <p:cNvPr id="16" name="正方形/長方形 15"/>
          <p:cNvSpPr/>
          <p:nvPr/>
        </p:nvSpPr>
        <p:spPr>
          <a:xfrm>
            <a:off x="2627784" y="6581001"/>
            <a:ext cx="6516216" cy="276999"/>
          </a:xfrm>
          <a:prstGeom prst="rect">
            <a:avLst/>
          </a:prstGeom>
        </p:spPr>
        <p:txBody>
          <a:bodyPr wrap="square">
            <a:spAutoFit/>
          </a:bodyPr>
          <a:lstStyle/>
          <a:p>
            <a:pPr marL="268288" indent="-268288"/>
            <a:r>
              <a:rPr lang="en-US" altLang="ja-JP" sz="1200" dirty="0" smtClean="0"/>
              <a:t>H. </a:t>
            </a:r>
            <a:r>
              <a:rPr lang="en-US" altLang="ja-JP" sz="1200" dirty="0" err="1" smtClean="0"/>
              <a:t>Sakawamoto</a:t>
            </a:r>
            <a:r>
              <a:rPr lang="en-US" altLang="ja-JP" sz="1200" dirty="0" smtClean="0"/>
              <a:t>: The History of Liquid-Crystal Displays, Proc. IEEE 90 (2002) 460-500.</a:t>
            </a:r>
            <a:endParaRPr lang="ja-JP" altLang="en-US" sz="1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260648"/>
            <a:ext cx="9144000" cy="707886"/>
          </a:xfrm>
          <a:prstGeom prst="rect">
            <a:avLst/>
          </a:prstGeom>
          <a:noFill/>
        </p:spPr>
        <p:txBody>
          <a:bodyPr wrap="square" rtlCol="0">
            <a:spAutoFit/>
          </a:bodyPr>
          <a:lstStyle/>
          <a:p>
            <a:pPr algn="ctr"/>
            <a:r>
              <a:rPr kumimoji="1" lang="en-US" altLang="ja-JP" sz="4000" dirty="0" smtClean="0">
                <a:solidFill>
                  <a:schemeClr val="bg1"/>
                </a:solidFill>
                <a:effectLst>
                  <a:outerShdw blurRad="38100" dist="38100" dir="2700000" algn="tl">
                    <a:srgbClr val="000000">
                      <a:alpha val="43137"/>
                    </a:srgbClr>
                  </a:outerShdw>
                </a:effectLst>
              </a:rPr>
              <a:t>LCD</a:t>
            </a:r>
            <a:r>
              <a:rPr kumimoji="1" lang="ja-JP" altLang="en-US" sz="4000" dirty="0" smtClean="0">
                <a:solidFill>
                  <a:schemeClr val="bg1"/>
                </a:solidFill>
                <a:effectLst>
                  <a:outerShdw blurRad="38100" dist="38100" dir="2700000" algn="tl">
                    <a:srgbClr val="000000">
                      <a:alpha val="43137"/>
                    </a:srgbClr>
                  </a:outerShdw>
                </a:effectLst>
              </a:rPr>
              <a:t>の基本構造</a:t>
            </a:r>
            <a:endParaRPr kumimoji="1" lang="ja-JP" altLang="en-US" sz="4000" dirty="0">
              <a:solidFill>
                <a:schemeClr val="bg1"/>
              </a:solidFill>
              <a:effectLst>
                <a:outerShdw blurRad="38100" dist="38100" dir="2700000" algn="tl">
                  <a:srgbClr val="000000">
                    <a:alpha val="43137"/>
                  </a:srgbClr>
                </a:outerShdw>
              </a:effectLst>
            </a:endParaRPr>
          </a:p>
        </p:txBody>
      </p:sp>
      <p:sp>
        <p:nvSpPr>
          <p:cNvPr id="4" name="テキスト ボックス 3"/>
          <p:cNvSpPr txBox="1"/>
          <p:nvPr/>
        </p:nvSpPr>
        <p:spPr>
          <a:xfrm>
            <a:off x="0" y="6581001"/>
            <a:ext cx="6012160" cy="276999"/>
          </a:xfrm>
          <a:prstGeom prst="rect">
            <a:avLst/>
          </a:prstGeom>
          <a:noFill/>
        </p:spPr>
        <p:txBody>
          <a:bodyPr wrap="square" rtlCol="0">
            <a:spAutoFit/>
          </a:bodyPr>
          <a:lstStyle/>
          <a:p>
            <a:r>
              <a:rPr kumimoji="1" lang="en-US" altLang="ja-JP" sz="1200" dirty="0" smtClean="0"/>
              <a:t>S. M. Kelly: Flat Panel Displays (The Royal Society of Chemistry, 2000) p.27.</a:t>
            </a:r>
            <a:endParaRPr kumimoji="1" lang="ja-JP" altLang="en-US" sz="1200" dirty="0"/>
          </a:p>
        </p:txBody>
      </p:sp>
      <p:sp>
        <p:nvSpPr>
          <p:cNvPr id="7" name="テキスト ボックス 6"/>
          <p:cNvSpPr txBox="1"/>
          <p:nvPr/>
        </p:nvSpPr>
        <p:spPr>
          <a:xfrm>
            <a:off x="3501261" y="1619503"/>
            <a:ext cx="5642739" cy="4616648"/>
          </a:xfrm>
          <a:prstGeom prst="rect">
            <a:avLst/>
          </a:prstGeom>
          <a:noFill/>
        </p:spPr>
        <p:txBody>
          <a:bodyPr wrap="square" rtlCol="0">
            <a:spAutoFit/>
          </a:bodyPr>
          <a:lstStyle/>
          <a:p>
            <a:r>
              <a:rPr kumimoji="1" lang="ja-JP" altLang="en-US" sz="1400" dirty="0" smtClean="0"/>
              <a:t>前面・裏面基板　＝ガラス</a:t>
            </a:r>
            <a:endParaRPr kumimoji="1" lang="en-US" altLang="ja-JP" sz="1400" dirty="0" smtClean="0"/>
          </a:p>
          <a:p>
            <a:endParaRPr lang="en-US" altLang="ja-JP" sz="1400" dirty="0" smtClean="0"/>
          </a:p>
          <a:p>
            <a:r>
              <a:rPr lang="ja-JP" altLang="en-US" sz="1400" dirty="0" smtClean="0"/>
              <a:t>偏光子　　　　　＝無偏光の光を直線偏光にする</a:t>
            </a:r>
            <a:endParaRPr lang="en-US" altLang="ja-JP" sz="1400" dirty="0" smtClean="0"/>
          </a:p>
          <a:p>
            <a:endParaRPr lang="en-US" altLang="ja-JP" sz="1400" dirty="0" smtClean="0"/>
          </a:p>
          <a:p>
            <a:r>
              <a:rPr lang="ja-JP" altLang="en-US" sz="1400" dirty="0" smtClean="0"/>
              <a:t>検光子　　　　　＝特定の直線偏光のみを透過させる</a:t>
            </a:r>
            <a:endParaRPr lang="en-US" altLang="ja-JP" sz="1400" dirty="0" smtClean="0"/>
          </a:p>
          <a:p>
            <a:endParaRPr lang="en-US" altLang="ja-JP" sz="1400" dirty="0" smtClean="0"/>
          </a:p>
          <a:p>
            <a:r>
              <a:rPr lang="en-US" altLang="ja-JP" sz="1400" dirty="0" smtClean="0"/>
              <a:t>※</a:t>
            </a:r>
            <a:r>
              <a:rPr lang="ja-JP" altLang="en-US" sz="1400" dirty="0" smtClean="0"/>
              <a:t>偏光子と検光子は同じもの</a:t>
            </a:r>
            <a:endParaRPr lang="en-US" altLang="ja-JP" sz="1400" dirty="0" smtClean="0"/>
          </a:p>
          <a:p>
            <a:endParaRPr lang="en-US" altLang="ja-JP" sz="1400" dirty="0" smtClean="0"/>
          </a:p>
          <a:p>
            <a:r>
              <a:rPr lang="ja-JP" altLang="en-US" sz="1400" dirty="0" smtClean="0"/>
              <a:t>保護層　　　　　＝シリコン窒化膜</a:t>
            </a:r>
            <a:endParaRPr lang="en-US" altLang="ja-JP" sz="1400" dirty="0" smtClean="0"/>
          </a:p>
          <a:p>
            <a:r>
              <a:rPr kumimoji="1" lang="ja-JP" altLang="en-US" sz="1400" dirty="0" smtClean="0"/>
              <a:t>　　　　　　　　　ガラスから液晶へのイオン混入を阻止</a:t>
            </a:r>
            <a:endParaRPr kumimoji="1" lang="en-US" altLang="ja-JP" sz="1400" dirty="0" smtClean="0"/>
          </a:p>
          <a:p>
            <a:endParaRPr kumimoji="1" lang="en-US" altLang="ja-JP" sz="1400" dirty="0" smtClean="0"/>
          </a:p>
          <a:p>
            <a:r>
              <a:rPr kumimoji="1" lang="ja-JP" altLang="en-US" sz="1400" dirty="0" smtClean="0"/>
              <a:t>電極　　　　　　＝</a:t>
            </a:r>
            <a:r>
              <a:rPr kumimoji="1" lang="en-US" altLang="ja-JP" sz="1400" dirty="0" smtClean="0"/>
              <a:t>ITO (Indium Tin Oxide)</a:t>
            </a:r>
          </a:p>
          <a:p>
            <a:r>
              <a:rPr lang="ja-JP" altLang="en-US" sz="1400" dirty="0" smtClean="0"/>
              <a:t>　　　　　　　　　透明導電膜</a:t>
            </a:r>
            <a:endParaRPr lang="en-US" altLang="ja-JP" sz="1400" dirty="0" smtClean="0"/>
          </a:p>
          <a:p>
            <a:endParaRPr kumimoji="1" lang="en-US" altLang="ja-JP" sz="1400" dirty="0" smtClean="0"/>
          </a:p>
          <a:p>
            <a:r>
              <a:rPr kumimoji="1" lang="ja-JP" altLang="en-US" sz="1400" dirty="0" smtClean="0"/>
              <a:t>液晶層　　　　　＝電圧印加によって方位が揃う液晶</a:t>
            </a:r>
            <a:endParaRPr kumimoji="1" lang="en-US" altLang="ja-JP" sz="1400" dirty="0" smtClean="0"/>
          </a:p>
          <a:p>
            <a:endParaRPr lang="en-US" altLang="ja-JP" sz="1400" dirty="0" smtClean="0"/>
          </a:p>
          <a:p>
            <a:r>
              <a:rPr kumimoji="1" lang="ja-JP" altLang="en-US" sz="1400" dirty="0" smtClean="0"/>
              <a:t>アライメント層　＝ガラス面に接触した液晶分子を一定の方向</a:t>
            </a:r>
            <a:endParaRPr kumimoji="1" lang="en-US" altLang="ja-JP" sz="1400" dirty="0" smtClean="0"/>
          </a:p>
          <a:p>
            <a:r>
              <a:rPr lang="ja-JP" altLang="en-US" sz="1400" dirty="0" smtClean="0"/>
              <a:t>　　　　　　　　　</a:t>
            </a:r>
            <a:r>
              <a:rPr kumimoji="1" lang="ja-JP" altLang="en-US" sz="1400" dirty="0" smtClean="0"/>
              <a:t>にそろえる</a:t>
            </a:r>
            <a:endParaRPr kumimoji="1" lang="en-US" altLang="ja-JP" sz="1400" dirty="0" smtClean="0"/>
          </a:p>
          <a:p>
            <a:endParaRPr lang="en-US" altLang="ja-JP" sz="1400" dirty="0" smtClean="0"/>
          </a:p>
          <a:p>
            <a:r>
              <a:rPr lang="ja-JP" altLang="en-US" sz="1400" dirty="0" smtClean="0"/>
              <a:t>位相補償膜　　　＝ＬＣＤを斜めから見たときのコントラスト</a:t>
            </a:r>
            <a:endParaRPr lang="en-US" altLang="ja-JP" sz="1400" dirty="0" smtClean="0"/>
          </a:p>
          <a:p>
            <a:r>
              <a:rPr lang="ja-JP" altLang="en-US" sz="1400" dirty="0" smtClean="0"/>
              <a:t>　　　　　　　　　の異常を補償する膜（詳細は別のスライドで）</a:t>
            </a:r>
            <a:endParaRPr lang="en-US" altLang="ja-JP" sz="1400" dirty="0" smtClean="0"/>
          </a:p>
        </p:txBody>
      </p:sp>
      <p:pic>
        <p:nvPicPr>
          <p:cNvPr id="1026" name="Picture 2"/>
          <p:cNvPicPr>
            <a:picLocks noChangeAspect="1" noChangeArrowheads="1"/>
          </p:cNvPicPr>
          <p:nvPr/>
        </p:nvPicPr>
        <p:blipFill>
          <a:blip r:embed="rId2" cstate="print"/>
          <a:srcRect/>
          <a:stretch>
            <a:fillRect/>
          </a:stretch>
        </p:blipFill>
        <p:spPr bwMode="auto">
          <a:xfrm>
            <a:off x="179512" y="1340768"/>
            <a:ext cx="3024336" cy="519137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Picture 3" descr="C:\Documents and Settings\shira\デスクトップ\Twisted Nematic LC.gif"/>
          <p:cNvPicPr>
            <a:picLocks noChangeAspect="1" noChangeArrowheads="1" noCrop="1"/>
          </p:cNvPicPr>
          <p:nvPr/>
        </p:nvPicPr>
        <p:blipFill>
          <a:blip r:embed="rId2" cstate="print"/>
          <a:srcRect/>
          <a:stretch>
            <a:fillRect/>
          </a:stretch>
        </p:blipFill>
        <p:spPr bwMode="auto">
          <a:xfrm>
            <a:off x="3491880" y="2852936"/>
            <a:ext cx="2736304" cy="3174113"/>
          </a:xfrm>
          <a:prstGeom prst="rect">
            <a:avLst/>
          </a:prstGeom>
          <a:noFill/>
        </p:spPr>
      </p:pic>
      <p:pic>
        <p:nvPicPr>
          <p:cNvPr id="84999" name="Picture 7"/>
          <p:cNvPicPr>
            <a:picLocks noChangeAspect="1" noChangeArrowheads="1"/>
          </p:cNvPicPr>
          <p:nvPr/>
        </p:nvPicPr>
        <p:blipFill>
          <a:blip r:embed="rId3" cstate="print"/>
          <a:srcRect/>
          <a:stretch>
            <a:fillRect/>
          </a:stretch>
        </p:blipFill>
        <p:spPr bwMode="auto">
          <a:xfrm>
            <a:off x="323528" y="2996952"/>
            <a:ext cx="2771800" cy="2221474"/>
          </a:xfrm>
          <a:prstGeom prst="rect">
            <a:avLst/>
          </a:prstGeom>
          <a:noFill/>
          <a:ln w="9525">
            <a:noFill/>
            <a:miter lim="800000"/>
            <a:headEnd/>
            <a:tailEnd/>
          </a:ln>
          <a:effectLst/>
        </p:spPr>
      </p:pic>
      <p:sp>
        <p:nvSpPr>
          <p:cNvPr id="9" name="テキスト ボックス 8"/>
          <p:cNvSpPr txBox="1"/>
          <p:nvPr/>
        </p:nvSpPr>
        <p:spPr>
          <a:xfrm>
            <a:off x="0" y="260648"/>
            <a:ext cx="9144000" cy="707886"/>
          </a:xfrm>
          <a:prstGeom prst="rect">
            <a:avLst/>
          </a:prstGeom>
          <a:noFill/>
        </p:spPr>
        <p:txBody>
          <a:bodyPr wrap="square" rtlCol="0">
            <a:spAutoFit/>
          </a:bodyPr>
          <a:lstStyle/>
          <a:p>
            <a:pPr algn="ctr"/>
            <a:r>
              <a:rPr lang="ja-JP" altLang="en-US" sz="4000" dirty="0" smtClean="0">
                <a:solidFill>
                  <a:schemeClr val="bg1"/>
                </a:solidFill>
                <a:effectLst>
                  <a:outerShdw blurRad="38100" dist="38100" dir="2700000" algn="tl">
                    <a:srgbClr val="000000">
                      <a:alpha val="43137"/>
                    </a:srgbClr>
                  </a:outerShdw>
                </a:effectLst>
              </a:rPr>
              <a:t>ねじれネマティック構造の液晶</a:t>
            </a:r>
            <a:endParaRPr kumimoji="1" lang="ja-JP" altLang="en-US" sz="4000" dirty="0">
              <a:solidFill>
                <a:schemeClr val="bg1"/>
              </a:solidFill>
              <a:effectLst>
                <a:outerShdw blurRad="38100" dist="38100" dir="2700000" algn="tl">
                  <a:srgbClr val="000000">
                    <a:alpha val="43137"/>
                  </a:srgbClr>
                </a:outerShdw>
              </a:effectLst>
            </a:endParaRPr>
          </a:p>
        </p:txBody>
      </p:sp>
      <p:pic>
        <p:nvPicPr>
          <p:cNvPr id="85000" name="Picture 8" descr="D:\2010-osaka\2010-00-00-白藤-講義\2010-10-01-白藤-講義-電子デバイス工学\2011-01-26-表示デバイス\ＬＣＤ\図面\Twisted Nematic LC - Voltage Responce V-OFF.gif"/>
          <p:cNvPicPr>
            <a:picLocks noChangeAspect="1" noChangeArrowheads="1" noCrop="1"/>
          </p:cNvPicPr>
          <p:nvPr/>
        </p:nvPicPr>
        <p:blipFill>
          <a:blip r:embed="rId4" cstate="print"/>
          <a:srcRect/>
          <a:stretch>
            <a:fillRect/>
          </a:stretch>
        </p:blipFill>
        <p:spPr bwMode="auto">
          <a:xfrm>
            <a:off x="6228184" y="2708920"/>
            <a:ext cx="2532878" cy="2849488"/>
          </a:xfrm>
          <a:prstGeom prst="rect">
            <a:avLst/>
          </a:prstGeom>
          <a:noFill/>
        </p:spPr>
      </p:pic>
      <p:sp>
        <p:nvSpPr>
          <p:cNvPr id="11" name="テキスト ボックス 10"/>
          <p:cNvSpPr txBox="1"/>
          <p:nvPr/>
        </p:nvSpPr>
        <p:spPr>
          <a:xfrm>
            <a:off x="3419872" y="2060848"/>
            <a:ext cx="2508892"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pPr algn="ctr"/>
            <a:r>
              <a:rPr kumimoji="1" lang="en-US" altLang="ja-JP" dirty="0" smtClean="0"/>
              <a:t>Twisted </a:t>
            </a:r>
            <a:r>
              <a:rPr kumimoji="1" lang="en-US" altLang="ja-JP" dirty="0" err="1" smtClean="0"/>
              <a:t>Nematic</a:t>
            </a:r>
            <a:r>
              <a:rPr lang="ja-JP" altLang="en-US" dirty="0" smtClean="0"/>
              <a:t>状態</a:t>
            </a:r>
            <a:endParaRPr kumimoji="1" lang="en-US" altLang="ja-JP" dirty="0" smtClean="0"/>
          </a:p>
        </p:txBody>
      </p:sp>
      <p:sp>
        <p:nvSpPr>
          <p:cNvPr id="12" name="テキスト ボックス 11"/>
          <p:cNvSpPr txBox="1"/>
          <p:nvPr/>
        </p:nvSpPr>
        <p:spPr>
          <a:xfrm>
            <a:off x="251520" y="2060848"/>
            <a:ext cx="2508892"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pPr algn="ctr"/>
            <a:r>
              <a:rPr kumimoji="1" lang="en-US" altLang="ja-JP" dirty="0" smtClean="0"/>
              <a:t>Twisted </a:t>
            </a:r>
            <a:r>
              <a:rPr kumimoji="1" lang="en-US" altLang="ja-JP" dirty="0" err="1" smtClean="0"/>
              <a:t>Nematic</a:t>
            </a:r>
            <a:r>
              <a:rPr lang="ja-JP" altLang="en-US" dirty="0" smtClean="0"/>
              <a:t>状態</a:t>
            </a:r>
            <a:endParaRPr kumimoji="1" lang="en-US" altLang="ja-JP" dirty="0" smtClean="0"/>
          </a:p>
        </p:txBody>
      </p:sp>
      <p:sp>
        <p:nvSpPr>
          <p:cNvPr id="13" name="テキスト ボックス 12"/>
          <p:cNvSpPr txBox="1"/>
          <p:nvPr/>
        </p:nvSpPr>
        <p:spPr>
          <a:xfrm>
            <a:off x="6588224" y="2060848"/>
            <a:ext cx="2031325"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pPr algn="ctr"/>
            <a:r>
              <a:rPr kumimoji="1" lang="ja-JP" altLang="en-US" dirty="0" smtClean="0"/>
              <a:t>電圧印加時の変化</a:t>
            </a:r>
            <a:endParaRPr kumimoji="1" lang="en-US" altLang="ja-JP"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p:cNvGrpSpPr/>
          <p:nvPr/>
        </p:nvGrpSpPr>
        <p:grpSpPr>
          <a:xfrm>
            <a:off x="5076056" y="3356992"/>
            <a:ext cx="1008112" cy="2952328"/>
            <a:chOff x="251520" y="3356992"/>
            <a:chExt cx="1008112" cy="2952328"/>
          </a:xfrm>
        </p:grpSpPr>
        <p:sp>
          <p:nvSpPr>
            <p:cNvPr id="11" name="正方形/長方形 10"/>
            <p:cNvSpPr/>
            <p:nvPr/>
          </p:nvSpPr>
          <p:spPr>
            <a:xfrm>
              <a:off x="251520" y="3429000"/>
              <a:ext cx="936104" cy="2808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683568" y="3356992"/>
              <a:ext cx="576064" cy="2952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 name="グループ化 8"/>
          <p:cNvGrpSpPr/>
          <p:nvPr/>
        </p:nvGrpSpPr>
        <p:grpSpPr>
          <a:xfrm>
            <a:off x="1187624" y="3356992"/>
            <a:ext cx="1008112" cy="2952328"/>
            <a:chOff x="251520" y="3356992"/>
            <a:chExt cx="1008112" cy="2952328"/>
          </a:xfrm>
        </p:grpSpPr>
        <p:sp>
          <p:nvSpPr>
            <p:cNvPr id="7" name="正方形/長方形 6"/>
            <p:cNvSpPr/>
            <p:nvPr/>
          </p:nvSpPr>
          <p:spPr>
            <a:xfrm>
              <a:off x="251520" y="3429000"/>
              <a:ext cx="936104" cy="2808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683568" y="3356992"/>
              <a:ext cx="576064" cy="2952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26" name="Picture 2"/>
          <p:cNvPicPr>
            <a:picLocks noChangeAspect="1" noChangeArrowheads="1"/>
          </p:cNvPicPr>
          <p:nvPr/>
        </p:nvPicPr>
        <p:blipFill>
          <a:blip r:embed="rId2" cstate="print"/>
          <a:srcRect/>
          <a:stretch>
            <a:fillRect/>
          </a:stretch>
        </p:blipFill>
        <p:spPr bwMode="auto">
          <a:xfrm flipV="1">
            <a:off x="5436096" y="2831625"/>
            <a:ext cx="2524500" cy="4026375"/>
          </a:xfrm>
          <a:prstGeom prst="rect">
            <a:avLst/>
          </a:prstGeom>
          <a:noFill/>
          <a:ln w="9525">
            <a:noFill/>
            <a:miter lim="800000"/>
            <a:headEnd/>
            <a:tailEnd/>
          </a:ln>
          <a:effectLst/>
        </p:spPr>
      </p:pic>
      <p:pic>
        <p:nvPicPr>
          <p:cNvPr id="3" name="Picture 3"/>
          <p:cNvPicPr>
            <a:picLocks noChangeAspect="1" noChangeArrowheads="1"/>
          </p:cNvPicPr>
          <p:nvPr/>
        </p:nvPicPr>
        <p:blipFill>
          <a:blip r:embed="rId3" cstate="print"/>
          <a:srcRect/>
          <a:stretch>
            <a:fillRect/>
          </a:stretch>
        </p:blipFill>
        <p:spPr bwMode="auto">
          <a:xfrm flipV="1">
            <a:off x="1547664" y="2257874"/>
            <a:ext cx="2585250" cy="4600126"/>
          </a:xfrm>
          <a:prstGeom prst="rect">
            <a:avLst/>
          </a:prstGeom>
          <a:noFill/>
          <a:ln w="9525">
            <a:noFill/>
            <a:miter lim="800000"/>
            <a:headEnd/>
            <a:tailEnd/>
          </a:ln>
          <a:effectLst/>
        </p:spPr>
      </p:pic>
      <p:grpSp>
        <p:nvGrpSpPr>
          <p:cNvPr id="17" name="グループ化 16"/>
          <p:cNvGrpSpPr/>
          <p:nvPr/>
        </p:nvGrpSpPr>
        <p:grpSpPr>
          <a:xfrm>
            <a:off x="5004048" y="4437112"/>
            <a:ext cx="144016" cy="864096"/>
            <a:chOff x="5220072" y="1916832"/>
            <a:chExt cx="144016" cy="864096"/>
          </a:xfrm>
        </p:grpSpPr>
        <p:sp>
          <p:nvSpPr>
            <p:cNvPr id="16" name="正方形/長方形 15"/>
            <p:cNvSpPr/>
            <p:nvPr/>
          </p:nvSpPr>
          <p:spPr>
            <a:xfrm>
              <a:off x="5220072" y="1988840"/>
              <a:ext cx="144016"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5220072" y="1916832"/>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5220072" y="2636912"/>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 name="グループ化 17"/>
          <p:cNvGrpSpPr/>
          <p:nvPr/>
        </p:nvGrpSpPr>
        <p:grpSpPr>
          <a:xfrm>
            <a:off x="1115616" y="4437112"/>
            <a:ext cx="144016" cy="864096"/>
            <a:chOff x="5220072" y="1916832"/>
            <a:chExt cx="144016" cy="864096"/>
          </a:xfrm>
        </p:grpSpPr>
        <p:sp>
          <p:nvSpPr>
            <p:cNvPr id="19" name="正方形/長方形 18"/>
            <p:cNvSpPr/>
            <p:nvPr/>
          </p:nvSpPr>
          <p:spPr>
            <a:xfrm>
              <a:off x="5220072" y="1988840"/>
              <a:ext cx="144016"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5220072" y="1916832"/>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5220072" y="2636912"/>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テキスト ボックス 21"/>
          <p:cNvSpPr txBox="1"/>
          <p:nvPr/>
        </p:nvSpPr>
        <p:spPr>
          <a:xfrm>
            <a:off x="683568" y="4581128"/>
            <a:ext cx="898003" cy="523220"/>
          </a:xfrm>
          <a:prstGeom prst="rect">
            <a:avLst/>
          </a:prstGeom>
          <a:noFill/>
        </p:spPr>
        <p:txBody>
          <a:bodyPr wrap="none" rtlCol="0">
            <a:spAutoFit/>
          </a:bodyPr>
          <a:lstStyle/>
          <a:p>
            <a:r>
              <a:rPr kumimoji="1" lang="en-US" altLang="ja-JP" sz="2800" dirty="0" smtClean="0"/>
              <a:t>0(V)</a:t>
            </a:r>
            <a:endParaRPr kumimoji="1" lang="ja-JP" altLang="en-US" sz="2800" dirty="0"/>
          </a:p>
        </p:txBody>
      </p:sp>
      <p:sp>
        <p:nvSpPr>
          <p:cNvPr id="23" name="テキスト ボックス 22"/>
          <p:cNvSpPr txBox="1"/>
          <p:nvPr/>
        </p:nvSpPr>
        <p:spPr>
          <a:xfrm>
            <a:off x="4572000" y="4581128"/>
            <a:ext cx="931665" cy="523220"/>
          </a:xfrm>
          <a:prstGeom prst="rect">
            <a:avLst/>
          </a:prstGeom>
          <a:noFill/>
        </p:spPr>
        <p:txBody>
          <a:bodyPr wrap="none" rtlCol="0">
            <a:spAutoFit/>
          </a:bodyPr>
          <a:lstStyle/>
          <a:p>
            <a:r>
              <a:rPr kumimoji="1" lang="en-US" altLang="ja-JP" sz="2800" dirty="0" smtClean="0"/>
              <a:t>V(V)</a:t>
            </a:r>
            <a:endParaRPr kumimoji="1" lang="ja-JP" altLang="en-US" sz="2800" dirty="0"/>
          </a:p>
        </p:txBody>
      </p:sp>
      <p:sp>
        <p:nvSpPr>
          <p:cNvPr id="25" name="テキスト ボックス 24"/>
          <p:cNvSpPr txBox="1"/>
          <p:nvPr/>
        </p:nvSpPr>
        <p:spPr>
          <a:xfrm>
            <a:off x="0" y="260648"/>
            <a:ext cx="9144000" cy="707886"/>
          </a:xfrm>
          <a:prstGeom prst="rect">
            <a:avLst/>
          </a:prstGeom>
          <a:noFill/>
        </p:spPr>
        <p:txBody>
          <a:bodyPr wrap="square" rtlCol="0">
            <a:spAutoFit/>
          </a:bodyPr>
          <a:lstStyle/>
          <a:p>
            <a:pPr algn="ctr"/>
            <a:r>
              <a:rPr kumimoji="1" lang="en-US" altLang="ja-JP" sz="4000" dirty="0" smtClean="0">
                <a:solidFill>
                  <a:schemeClr val="bg1"/>
                </a:solidFill>
                <a:effectLst>
                  <a:outerShdw blurRad="38100" dist="38100" dir="2700000" algn="tl">
                    <a:srgbClr val="000000">
                      <a:alpha val="43137"/>
                    </a:srgbClr>
                  </a:outerShdw>
                </a:effectLst>
              </a:rPr>
              <a:t>LCD</a:t>
            </a:r>
            <a:r>
              <a:rPr kumimoji="1" lang="ja-JP" altLang="en-US" sz="4000" dirty="0" smtClean="0">
                <a:solidFill>
                  <a:schemeClr val="bg1"/>
                </a:solidFill>
                <a:effectLst>
                  <a:outerShdw blurRad="38100" dist="38100" dir="2700000" algn="tl">
                    <a:srgbClr val="000000">
                      <a:alpha val="43137"/>
                    </a:srgbClr>
                  </a:outerShdw>
                </a:effectLst>
              </a:rPr>
              <a:t>の</a:t>
            </a:r>
            <a:r>
              <a:rPr lang="ja-JP" altLang="en-US" sz="4000" dirty="0" smtClean="0">
                <a:solidFill>
                  <a:schemeClr val="bg1"/>
                </a:solidFill>
                <a:effectLst>
                  <a:outerShdw blurRad="38100" dist="38100" dir="2700000" algn="tl">
                    <a:srgbClr val="000000">
                      <a:alpha val="43137"/>
                    </a:srgbClr>
                  </a:outerShdw>
                </a:effectLst>
              </a:rPr>
              <a:t>基本原理</a:t>
            </a:r>
            <a:endParaRPr kumimoji="1" lang="ja-JP" altLang="en-US" sz="4000" dirty="0">
              <a:solidFill>
                <a:schemeClr val="bg1"/>
              </a:solidFill>
              <a:effectLst>
                <a:outerShdw blurRad="38100" dist="38100" dir="2700000" algn="tl">
                  <a:srgbClr val="000000">
                    <a:alpha val="43137"/>
                  </a:srgbClr>
                </a:outerShdw>
              </a:effectLst>
            </a:endParaRPr>
          </a:p>
        </p:txBody>
      </p:sp>
      <p:sp>
        <p:nvSpPr>
          <p:cNvPr id="26" name="テキスト ボックス 25"/>
          <p:cNvSpPr txBox="1"/>
          <p:nvPr/>
        </p:nvSpPr>
        <p:spPr>
          <a:xfrm>
            <a:off x="1907704" y="1340768"/>
            <a:ext cx="1569660" cy="369332"/>
          </a:xfrm>
          <a:prstGeom prst="rect">
            <a:avLst/>
          </a:prstGeom>
          <a:noFill/>
        </p:spPr>
        <p:txBody>
          <a:bodyPr wrap="none" rtlCol="0">
            <a:spAutoFit/>
          </a:bodyPr>
          <a:lstStyle/>
          <a:p>
            <a:r>
              <a:rPr kumimoji="1" lang="ja-JP" altLang="en-US" dirty="0" smtClean="0"/>
              <a:t>電圧印加なし</a:t>
            </a:r>
            <a:endParaRPr kumimoji="1" lang="ja-JP" altLang="en-US" dirty="0"/>
          </a:p>
        </p:txBody>
      </p:sp>
      <p:sp>
        <p:nvSpPr>
          <p:cNvPr id="27" name="テキスト ボックス 26"/>
          <p:cNvSpPr txBox="1"/>
          <p:nvPr/>
        </p:nvSpPr>
        <p:spPr>
          <a:xfrm>
            <a:off x="5810652" y="1340768"/>
            <a:ext cx="1569660" cy="369332"/>
          </a:xfrm>
          <a:prstGeom prst="rect">
            <a:avLst/>
          </a:prstGeom>
          <a:noFill/>
        </p:spPr>
        <p:txBody>
          <a:bodyPr wrap="none" rtlCol="0">
            <a:spAutoFit/>
          </a:bodyPr>
          <a:lstStyle/>
          <a:p>
            <a:r>
              <a:rPr kumimoji="1" lang="ja-JP" altLang="en-US" dirty="0" smtClean="0"/>
              <a:t>電圧印加あり</a:t>
            </a:r>
            <a:endParaRPr kumimoji="1" lang="ja-JP" altLang="en-US" dirty="0"/>
          </a:p>
        </p:txBody>
      </p:sp>
      <p:sp>
        <p:nvSpPr>
          <p:cNvPr id="28" name="テキスト ボックス 27"/>
          <p:cNvSpPr txBox="1"/>
          <p:nvPr/>
        </p:nvSpPr>
        <p:spPr>
          <a:xfrm>
            <a:off x="827584" y="1772816"/>
            <a:ext cx="3877985" cy="46166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ja-JP" altLang="en-US" sz="1200" dirty="0" smtClean="0"/>
              <a:t>入射した直線偏光の方位角が液晶層により９０</a:t>
            </a:r>
            <a:r>
              <a:rPr lang="en-US" altLang="ja-JP" sz="1200" dirty="0" smtClean="0"/>
              <a:t>°</a:t>
            </a:r>
            <a:r>
              <a:rPr lang="ja-JP" altLang="en-US" sz="1200" dirty="0" smtClean="0"/>
              <a:t>回転</a:t>
            </a:r>
            <a:endParaRPr lang="en-US" altLang="ja-JP" sz="1200" dirty="0" smtClean="0"/>
          </a:p>
          <a:p>
            <a:r>
              <a:rPr lang="ja-JP" altLang="en-US" sz="1200" dirty="0" smtClean="0"/>
              <a:t>入射側と直交する出射側の偏光子を光が透過できる</a:t>
            </a:r>
            <a:endParaRPr lang="en-US" altLang="ja-JP" sz="1200" dirty="0" smtClean="0"/>
          </a:p>
        </p:txBody>
      </p:sp>
      <p:sp>
        <p:nvSpPr>
          <p:cNvPr id="29" name="テキスト ボックス 28"/>
          <p:cNvSpPr txBox="1"/>
          <p:nvPr/>
        </p:nvSpPr>
        <p:spPr>
          <a:xfrm>
            <a:off x="4870479" y="1772816"/>
            <a:ext cx="3724096" cy="46166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ja-JP" altLang="en-US" sz="1200" dirty="0" smtClean="0"/>
              <a:t>入射した直線偏光の方位角が液晶層で回転しない</a:t>
            </a:r>
            <a:endParaRPr lang="en-US" altLang="ja-JP" sz="1200" dirty="0" smtClean="0"/>
          </a:p>
          <a:p>
            <a:r>
              <a:rPr lang="ja-JP" altLang="en-US" sz="1200" dirty="0" smtClean="0"/>
              <a:t>入射側と直交する出射側の偏光子で光が阻止される</a:t>
            </a:r>
            <a:endParaRPr lang="en-US" altLang="ja-JP" sz="1200" dirty="0" smtClean="0"/>
          </a:p>
        </p:txBody>
      </p:sp>
      <p:sp>
        <p:nvSpPr>
          <p:cNvPr id="30" name="テキスト ボックス 29"/>
          <p:cNvSpPr txBox="1"/>
          <p:nvPr/>
        </p:nvSpPr>
        <p:spPr>
          <a:xfrm>
            <a:off x="7452320" y="4509120"/>
            <a:ext cx="1441420" cy="523220"/>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kumimoji="1" lang="ja-JP" altLang="en-US" sz="1400" dirty="0" smtClean="0"/>
              <a:t>電圧印加により</a:t>
            </a:r>
            <a:endParaRPr kumimoji="1" lang="en-US" altLang="ja-JP" sz="1400" dirty="0" smtClean="0"/>
          </a:p>
          <a:p>
            <a:pPr algn="ctr"/>
            <a:r>
              <a:rPr lang="ja-JP" altLang="en-US" sz="1400" dirty="0" smtClean="0"/>
              <a:t>液晶が立つ</a:t>
            </a:r>
            <a:endParaRPr kumimoji="1" lang="ja-JP" altLang="en-US" sz="1400" dirty="0"/>
          </a:p>
        </p:txBody>
      </p:sp>
      <p:sp>
        <p:nvSpPr>
          <p:cNvPr id="31" name="テキスト ボックス 30"/>
          <p:cNvSpPr txBox="1"/>
          <p:nvPr/>
        </p:nvSpPr>
        <p:spPr>
          <a:xfrm>
            <a:off x="3131840" y="4437112"/>
            <a:ext cx="1441421" cy="523220"/>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kumimoji="1" lang="ja-JP" altLang="en-US" sz="1400" dirty="0" smtClean="0"/>
              <a:t>無電圧では</a:t>
            </a:r>
            <a:endParaRPr kumimoji="1" lang="en-US" altLang="ja-JP" sz="1400" dirty="0" smtClean="0"/>
          </a:p>
          <a:p>
            <a:pPr algn="ctr"/>
            <a:r>
              <a:rPr lang="ja-JP" altLang="en-US" sz="1400" dirty="0" smtClean="0"/>
              <a:t>液晶は寝ている</a:t>
            </a:r>
            <a:endParaRPr kumimoji="1" lang="ja-JP" altLang="en-US" sz="1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Documents and Settings\shira\デスクトップ\Twisted Nematic LC - Optical Transmittion.gif"/>
          <p:cNvPicPr>
            <a:picLocks noChangeAspect="1" noChangeArrowheads="1" noCrop="1"/>
          </p:cNvPicPr>
          <p:nvPr/>
        </p:nvPicPr>
        <p:blipFill>
          <a:blip r:embed="rId2" cstate="print"/>
          <a:srcRect/>
          <a:stretch>
            <a:fillRect/>
          </a:stretch>
        </p:blipFill>
        <p:spPr bwMode="auto">
          <a:xfrm>
            <a:off x="1835696" y="2708920"/>
            <a:ext cx="1828800" cy="3028950"/>
          </a:xfrm>
          <a:prstGeom prst="rect">
            <a:avLst/>
          </a:prstGeom>
          <a:noFill/>
        </p:spPr>
      </p:pic>
      <p:pic>
        <p:nvPicPr>
          <p:cNvPr id="5" name="Picture 5" descr="C:\Documents and Settings\shira\デスクトップ\Twisted Nematic LC - Voltage Responce V-ON.gif"/>
          <p:cNvPicPr>
            <a:picLocks noChangeAspect="1" noChangeArrowheads="1" noCrop="1"/>
          </p:cNvPicPr>
          <p:nvPr/>
        </p:nvPicPr>
        <p:blipFill>
          <a:blip r:embed="rId3" cstate="print"/>
          <a:srcRect/>
          <a:stretch>
            <a:fillRect/>
          </a:stretch>
        </p:blipFill>
        <p:spPr bwMode="auto">
          <a:xfrm>
            <a:off x="5436096" y="2780928"/>
            <a:ext cx="1828800" cy="3028950"/>
          </a:xfrm>
          <a:prstGeom prst="rect">
            <a:avLst/>
          </a:prstGeom>
          <a:noFill/>
        </p:spPr>
      </p:pic>
      <p:sp>
        <p:nvSpPr>
          <p:cNvPr id="6" name="テキスト ボックス 5"/>
          <p:cNvSpPr txBox="1"/>
          <p:nvPr/>
        </p:nvSpPr>
        <p:spPr>
          <a:xfrm>
            <a:off x="0" y="-27384"/>
            <a:ext cx="9144000" cy="1323439"/>
          </a:xfrm>
          <a:prstGeom prst="rect">
            <a:avLst/>
          </a:prstGeom>
          <a:noFill/>
        </p:spPr>
        <p:txBody>
          <a:bodyPr wrap="square" rtlCol="0">
            <a:spAutoFit/>
          </a:bodyPr>
          <a:lstStyle/>
          <a:p>
            <a:pPr algn="ctr"/>
            <a:r>
              <a:rPr kumimoji="1" lang="en-US" altLang="ja-JP" sz="4000" dirty="0" smtClean="0">
                <a:solidFill>
                  <a:schemeClr val="bg1"/>
                </a:solidFill>
                <a:effectLst>
                  <a:outerShdw blurRad="38100" dist="38100" dir="2700000" algn="tl">
                    <a:srgbClr val="000000">
                      <a:alpha val="43137"/>
                    </a:srgbClr>
                  </a:outerShdw>
                </a:effectLst>
              </a:rPr>
              <a:t>TN</a:t>
            </a:r>
            <a:r>
              <a:rPr kumimoji="1" lang="ja-JP" altLang="en-US" sz="4000" dirty="0" smtClean="0">
                <a:solidFill>
                  <a:schemeClr val="bg1"/>
                </a:solidFill>
                <a:effectLst>
                  <a:outerShdw blurRad="38100" dist="38100" dir="2700000" algn="tl">
                    <a:srgbClr val="000000">
                      <a:alpha val="43137"/>
                    </a:srgbClr>
                  </a:outerShdw>
                </a:effectLst>
              </a:rPr>
              <a:t>液晶の電圧印加時と無印加時</a:t>
            </a:r>
            <a:endParaRPr kumimoji="1" lang="en-US" altLang="ja-JP" sz="4000" dirty="0" smtClean="0">
              <a:solidFill>
                <a:schemeClr val="bg1"/>
              </a:solidFill>
              <a:effectLst>
                <a:outerShdw blurRad="38100" dist="38100" dir="2700000" algn="tl">
                  <a:srgbClr val="000000">
                    <a:alpha val="43137"/>
                  </a:srgbClr>
                </a:outerShdw>
              </a:effectLst>
            </a:endParaRPr>
          </a:p>
          <a:p>
            <a:pPr algn="ctr"/>
            <a:r>
              <a:rPr lang="ja-JP" altLang="en-US" sz="4000" dirty="0" smtClean="0">
                <a:solidFill>
                  <a:schemeClr val="bg1"/>
                </a:solidFill>
                <a:effectLst>
                  <a:outerShdw blurRad="38100" dist="38100" dir="2700000" algn="tl">
                    <a:srgbClr val="000000">
                      <a:alpha val="43137"/>
                    </a:srgbClr>
                  </a:outerShdw>
                </a:effectLst>
              </a:rPr>
              <a:t>の光に対する効果</a:t>
            </a:r>
            <a:endParaRPr kumimoji="1" lang="ja-JP" altLang="en-US" sz="4000" dirty="0">
              <a:solidFill>
                <a:schemeClr val="bg1"/>
              </a:solidFill>
              <a:effectLst>
                <a:outerShdw blurRad="38100" dist="38100" dir="2700000" algn="tl">
                  <a:srgbClr val="000000">
                    <a:alpha val="43137"/>
                  </a:srgbClr>
                </a:outerShdw>
              </a:effectLst>
            </a:endParaRPr>
          </a:p>
        </p:txBody>
      </p:sp>
      <p:sp>
        <p:nvSpPr>
          <p:cNvPr id="7" name="テキスト ボックス 6"/>
          <p:cNvSpPr txBox="1"/>
          <p:nvPr/>
        </p:nvSpPr>
        <p:spPr>
          <a:xfrm>
            <a:off x="1691680" y="1628800"/>
            <a:ext cx="2160240"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ja-JP" altLang="en-US" dirty="0" smtClean="0"/>
              <a:t>電圧無印加</a:t>
            </a:r>
            <a:endParaRPr kumimoji="1" lang="ja-JP" altLang="en-US" dirty="0"/>
          </a:p>
        </p:txBody>
      </p:sp>
      <p:sp>
        <p:nvSpPr>
          <p:cNvPr id="8" name="テキスト ボックス 7"/>
          <p:cNvSpPr txBox="1"/>
          <p:nvPr/>
        </p:nvSpPr>
        <p:spPr>
          <a:xfrm>
            <a:off x="1691680" y="2132856"/>
            <a:ext cx="2160240"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kumimoji="1" lang="ja-JP" altLang="en-US" dirty="0" smtClean="0"/>
              <a:t>光透過</a:t>
            </a:r>
            <a:endParaRPr kumimoji="1" lang="ja-JP" altLang="en-US" dirty="0"/>
          </a:p>
        </p:txBody>
      </p:sp>
      <p:sp>
        <p:nvSpPr>
          <p:cNvPr id="9" name="テキスト ボックス 8"/>
          <p:cNvSpPr txBox="1"/>
          <p:nvPr/>
        </p:nvSpPr>
        <p:spPr>
          <a:xfrm>
            <a:off x="5321404" y="1628800"/>
            <a:ext cx="2130916"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ja-JP" altLang="en-US" dirty="0" smtClean="0"/>
              <a:t>電圧印加</a:t>
            </a:r>
            <a:endParaRPr kumimoji="1" lang="ja-JP" altLang="en-US" dirty="0"/>
          </a:p>
        </p:txBody>
      </p:sp>
      <p:sp>
        <p:nvSpPr>
          <p:cNvPr id="10" name="テキスト ボックス 9"/>
          <p:cNvSpPr txBox="1"/>
          <p:nvPr/>
        </p:nvSpPr>
        <p:spPr>
          <a:xfrm>
            <a:off x="5292080" y="2132856"/>
            <a:ext cx="2160240"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kumimoji="1" lang="ja-JP" altLang="en-US" dirty="0" smtClean="0"/>
              <a:t>光阻止</a:t>
            </a:r>
            <a:endParaRPr kumimoji="1" lang="ja-JP" alt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a:xfrm>
            <a:off x="971600" y="1484784"/>
            <a:ext cx="7152072" cy="5112568"/>
          </a:xfrm>
          <a:prstGeom prst="rect">
            <a:avLst/>
          </a:prstGeom>
          <a:noFill/>
          <a:ln/>
        </p:spPr>
      </p:pic>
      <p:sp>
        <p:nvSpPr>
          <p:cNvPr id="3" name="テキスト ボックス 2"/>
          <p:cNvSpPr txBox="1"/>
          <p:nvPr/>
        </p:nvSpPr>
        <p:spPr>
          <a:xfrm>
            <a:off x="0" y="-27384"/>
            <a:ext cx="9144000" cy="1323439"/>
          </a:xfrm>
          <a:prstGeom prst="rect">
            <a:avLst/>
          </a:prstGeom>
          <a:noFill/>
        </p:spPr>
        <p:txBody>
          <a:bodyPr wrap="square" rtlCol="0">
            <a:spAutoFit/>
          </a:bodyPr>
          <a:lstStyle/>
          <a:p>
            <a:pPr algn="ctr"/>
            <a:r>
              <a:rPr kumimoji="1" lang="ja-JP" altLang="en-US" sz="4000" dirty="0" smtClean="0">
                <a:solidFill>
                  <a:schemeClr val="bg1"/>
                </a:solidFill>
                <a:effectLst>
                  <a:outerShdw blurRad="38100" dist="38100" dir="2700000" algn="tl">
                    <a:srgbClr val="000000">
                      <a:alpha val="43137"/>
                    </a:srgbClr>
                  </a:outerShdw>
                </a:effectLst>
              </a:rPr>
              <a:t>昔の</a:t>
            </a:r>
            <a:r>
              <a:rPr kumimoji="1" lang="en-US" altLang="ja-JP" sz="4000" dirty="0" smtClean="0">
                <a:solidFill>
                  <a:schemeClr val="bg1"/>
                </a:solidFill>
                <a:effectLst>
                  <a:outerShdw blurRad="38100" dist="38100" dir="2700000" algn="tl">
                    <a:srgbClr val="000000">
                      <a:alpha val="43137"/>
                    </a:srgbClr>
                  </a:outerShdw>
                </a:effectLst>
              </a:rPr>
              <a:t>LCD</a:t>
            </a:r>
            <a:r>
              <a:rPr kumimoji="1" lang="ja-JP" altLang="en-US" sz="4000" dirty="0" smtClean="0">
                <a:solidFill>
                  <a:schemeClr val="bg1"/>
                </a:solidFill>
                <a:effectLst>
                  <a:outerShdw blurRad="38100" dist="38100" dir="2700000" algn="tl">
                    <a:srgbClr val="000000">
                      <a:alpha val="43137"/>
                    </a:srgbClr>
                  </a:outerShdw>
                </a:effectLst>
              </a:rPr>
              <a:t>の欠点</a:t>
            </a:r>
            <a:endParaRPr kumimoji="1" lang="en-US" altLang="ja-JP" sz="4000" dirty="0" smtClean="0">
              <a:solidFill>
                <a:schemeClr val="bg1"/>
              </a:solidFill>
              <a:effectLst>
                <a:outerShdw blurRad="38100" dist="38100" dir="2700000" algn="tl">
                  <a:srgbClr val="000000">
                    <a:alpha val="43137"/>
                  </a:srgbClr>
                </a:outerShdw>
              </a:effectLst>
            </a:endParaRPr>
          </a:p>
          <a:p>
            <a:pPr algn="ctr"/>
            <a:r>
              <a:rPr kumimoji="1" lang="ja-JP" altLang="en-US" sz="4000" dirty="0" smtClean="0">
                <a:solidFill>
                  <a:schemeClr val="bg1"/>
                </a:solidFill>
                <a:effectLst>
                  <a:outerShdw blurRad="38100" dist="38100" dir="2700000" algn="tl">
                    <a:srgbClr val="000000">
                      <a:alpha val="43137"/>
                    </a:srgbClr>
                  </a:outerShdw>
                </a:effectLst>
              </a:rPr>
              <a:t>正面から見れば○，横から見たらダメ</a:t>
            </a:r>
            <a:endParaRPr kumimoji="1" lang="ja-JP" altLang="en-US" sz="4000"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7384"/>
            <a:ext cx="9144000" cy="1323439"/>
          </a:xfrm>
          <a:prstGeom prst="rect">
            <a:avLst/>
          </a:prstGeom>
          <a:noFill/>
        </p:spPr>
        <p:txBody>
          <a:bodyPr wrap="square" rtlCol="0">
            <a:spAutoFit/>
          </a:bodyPr>
          <a:lstStyle/>
          <a:p>
            <a:pPr algn="ctr"/>
            <a:r>
              <a:rPr kumimoji="1" lang="en-US" altLang="ja-JP" sz="4000" dirty="0" smtClean="0">
                <a:solidFill>
                  <a:schemeClr val="bg1"/>
                </a:solidFill>
                <a:effectLst>
                  <a:outerShdw blurRad="38100" dist="38100" dir="2700000" algn="tl">
                    <a:srgbClr val="000000">
                      <a:alpha val="43137"/>
                    </a:srgbClr>
                  </a:outerShdw>
                </a:effectLst>
              </a:rPr>
              <a:t>LCD</a:t>
            </a:r>
            <a:r>
              <a:rPr kumimoji="1" lang="ja-JP" altLang="en-US" sz="4000" dirty="0" smtClean="0">
                <a:solidFill>
                  <a:schemeClr val="bg1"/>
                </a:solidFill>
                <a:effectLst>
                  <a:outerShdw blurRad="38100" dist="38100" dir="2700000" algn="tl">
                    <a:srgbClr val="000000">
                      <a:alpha val="43137"/>
                    </a:srgbClr>
                  </a:outerShdw>
                </a:effectLst>
              </a:rPr>
              <a:t>の画像が見る角度で違う理由</a:t>
            </a:r>
            <a:endParaRPr kumimoji="1" lang="en-US" altLang="ja-JP" sz="4000" dirty="0" smtClean="0">
              <a:solidFill>
                <a:schemeClr val="bg1"/>
              </a:solidFill>
              <a:effectLst>
                <a:outerShdw blurRad="38100" dist="38100" dir="2700000" algn="tl">
                  <a:srgbClr val="000000">
                    <a:alpha val="43137"/>
                  </a:srgbClr>
                </a:outerShdw>
              </a:effectLst>
            </a:endParaRPr>
          </a:p>
          <a:p>
            <a:pPr algn="ctr"/>
            <a:r>
              <a:rPr lang="ja-JP" altLang="en-US" sz="4000" dirty="0" smtClean="0">
                <a:solidFill>
                  <a:schemeClr val="bg1"/>
                </a:solidFill>
                <a:effectLst>
                  <a:outerShdw blurRad="38100" dist="38100" dir="2700000" algn="tl">
                    <a:srgbClr val="000000">
                      <a:alpha val="43137"/>
                    </a:srgbClr>
                  </a:outerShdw>
                </a:effectLst>
              </a:rPr>
              <a:t>（簡単な概念）</a:t>
            </a:r>
            <a:endParaRPr kumimoji="1" lang="ja-JP" altLang="en-US" sz="4000" dirty="0">
              <a:solidFill>
                <a:schemeClr val="bg1"/>
              </a:solidFill>
              <a:effectLst>
                <a:outerShdw blurRad="38100" dist="38100" dir="2700000" algn="tl">
                  <a:srgbClr val="000000">
                    <a:alpha val="43137"/>
                  </a:srgbClr>
                </a:outerShdw>
              </a:effectLst>
            </a:endParaRPr>
          </a:p>
        </p:txBody>
      </p:sp>
      <p:grpSp>
        <p:nvGrpSpPr>
          <p:cNvPr id="21" name="グループ化 20"/>
          <p:cNvGrpSpPr/>
          <p:nvPr/>
        </p:nvGrpSpPr>
        <p:grpSpPr>
          <a:xfrm>
            <a:off x="1547664" y="5085184"/>
            <a:ext cx="6156176" cy="1772816"/>
            <a:chOff x="1547664" y="5085184"/>
            <a:chExt cx="6156176" cy="1772816"/>
          </a:xfrm>
        </p:grpSpPr>
        <p:pic>
          <p:nvPicPr>
            <p:cNvPr id="15" name="Picture 2"/>
            <p:cNvPicPr>
              <a:picLocks noChangeAspect="1" noChangeArrowheads="1"/>
            </p:cNvPicPr>
            <p:nvPr/>
          </p:nvPicPr>
          <p:blipFill>
            <a:blip r:embed="rId2" cstate="print"/>
            <a:srcRect l="17742" r="17742" b="24687"/>
            <a:stretch>
              <a:fillRect/>
            </a:stretch>
          </p:blipFill>
          <p:spPr bwMode="auto">
            <a:xfrm>
              <a:off x="2699792" y="5085184"/>
              <a:ext cx="3780420" cy="1512168"/>
            </a:xfrm>
            <a:prstGeom prst="rect">
              <a:avLst/>
            </a:prstGeom>
            <a:noFill/>
            <a:ln w="9525">
              <a:noFill/>
              <a:miter lim="800000"/>
              <a:headEnd/>
              <a:tailEnd/>
            </a:ln>
          </p:spPr>
        </p:pic>
        <p:sp>
          <p:nvSpPr>
            <p:cNvPr id="16" name="正方形/長方形 15"/>
            <p:cNvSpPr/>
            <p:nvPr/>
          </p:nvSpPr>
          <p:spPr>
            <a:xfrm>
              <a:off x="1547664" y="6581001"/>
              <a:ext cx="6156176" cy="276999"/>
            </a:xfrm>
            <a:prstGeom prst="rect">
              <a:avLst/>
            </a:prstGeom>
          </p:spPr>
          <p:txBody>
            <a:bodyPr wrap="square">
              <a:spAutoFit/>
            </a:bodyPr>
            <a:lstStyle/>
            <a:p>
              <a:r>
                <a:rPr lang="en-US" altLang="ja-JP" sz="1200" dirty="0" smtClean="0"/>
                <a:t>J.-H. Lee, D. N. Liu, S.-T. Wu: Introduction to Flat Panel Displays (Wiley, 2008) p.76.</a:t>
              </a:r>
              <a:endParaRPr lang="ja-JP" altLang="en-US" sz="1200" dirty="0"/>
            </a:p>
          </p:txBody>
        </p:sp>
      </p:grpSp>
      <p:grpSp>
        <p:nvGrpSpPr>
          <p:cNvPr id="20" name="グループ化 19"/>
          <p:cNvGrpSpPr/>
          <p:nvPr/>
        </p:nvGrpSpPr>
        <p:grpSpPr>
          <a:xfrm>
            <a:off x="1763688" y="1340768"/>
            <a:ext cx="5992937" cy="3731642"/>
            <a:chOff x="1763688" y="1340768"/>
            <a:chExt cx="5992937" cy="3731642"/>
          </a:xfrm>
        </p:grpSpPr>
        <p:pic>
          <p:nvPicPr>
            <p:cNvPr id="5" name="Picture 4"/>
            <p:cNvPicPr>
              <a:picLocks noChangeAspect="1" noChangeArrowheads="1"/>
            </p:cNvPicPr>
            <p:nvPr/>
          </p:nvPicPr>
          <p:blipFill>
            <a:blip r:embed="rId3" cstate="print"/>
            <a:srcRect/>
            <a:stretch>
              <a:fillRect/>
            </a:stretch>
          </p:blipFill>
          <p:spPr bwMode="auto">
            <a:xfrm>
              <a:off x="1763688" y="1340768"/>
              <a:ext cx="5183187" cy="2943225"/>
            </a:xfrm>
            <a:prstGeom prst="rect">
              <a:avLst/>
            </a:prstGeom>
            <a:noFill/>
            <a:ln>
              <a:noFill/>
            </a:ln>
            <a:effectLst/>
          </p:spPr>
        </p:pic>
        <p:sp>
          <p:nvSpPr>
            <p:cNvPr id="6" name="Text Box 5"/>
            <p:cNvSpPr txBox="1">
              <a:spLocks noChangeArrowheads="1"/>
            </p:cNvSpPr>
            <p:nvPr/>
          </p:nvSpPr>
          <p:spPr bwMode="auto">
            <a:xfrm>
              <a:off x="6876256" y="1484784"/>
              <a:ext cx="880369" cy="369332"/>
            </a:xfrm>
            <a:prstGeom prst="rect">
              <a:avLst/>
            </a:prstGeom>
            <a:noFill/>
            <a:ln w="9525">
              <a:noFill/>
              <a:miter lim="800000"/>
              <a:headEnd/>
              <a:tailEnd/>
            </a:ln>
            <a:effectLst/>
          </p:spPr>
          <p:txBody>
            <a:bodyPr wrap="none">
              <a:spAutoFit/>
            </a:bodyPr>
            <a:lstStyle/>
            <a:p>
              <a:r>
                <a:rPr lang="en-US" altLang="zh-TW" dirty="0"/>
                <a:t>Bright</a:t>
              </a:r>
            </a:p>
          </p:txBody>
        </p:sp>
        <p:sp>
          <p:nvSpPr>
            <p:cNvPr id="7" name="Text Box 6"/>
            <p:cNvSpPr txBox="1">
              <a:spLocks noChangeArrowheads="1"/>
            </p:cNvSpPr>
            <p:nvPr/>
          </p:nvSpPr>
          <p:spPr bwMode="auto">
            <a:xfrm>
              <a:off x="6876256" y="3861048"/>
              <a:ext cx="722314" cy="369332"/>
            </a:xfrm>
            <a:prstGeom prst="rect">
              <a:avLst/>
            </a:prstGeom>
            <a:noFill/>
            <a:ln w="9525">
              <a:noFill/>
              <a:miter lim="800000"/>
              <a:headEnd/>
              <a:tailEnd/>
            </a:ln>
            <a:effectLst/>
          </p:spPr>
          <p:txBody>
            <a:bodyPr wrap="none">
              <a:spAutoFit/>
            </a:bodyPr>
            <a:lstStyle/>
            <a:p>
              <a:r>
                <a:rPr lang="en-US" altLang="zh-TW" dirty="0"/>
                <a:t>Dark</a:t>
              </a:r>
            </a:p>
          </p:txBody>
        </p:sp>
        <p:sp>
          <p:nvSpPr>
            <p:cNvPr id="8" name="Text Box 8"/>
            <p:cNvSpPr txBox="1">
              <a:spLocks noChangeArrowheads="1"/>
            </p:cNvSpPr>
            <p:nvPr/>
          </p:nvSpPr>
          <p:spPr bwMode="auto">
            <a:xfrm>
              <a:off x="5364088" y="4366845"/>
              <a:ext cx="877163" cy="646331"/>
            </a:xfrm>
            <a:prstGeom prst="rect">
              <a:avLst/>
            </a:prstGeom>
            <a:noFill/>
            <a:ln w="9525">
              <a:noFill/>
              <a:miter lim="800000"/>
              <a:headEnd/>
              <a:tailEnd/>
            </a:ln>
            <a:effectLst/>
          </p:spPr>
          <p:txBody>
            <a:bodyPr wrap="none">
              <a:spAutoFit/>
            </a:bodyPr>
            <a:lstStyle/>
            <a:p>
              <a:r>
                <a:rPr lang="ja-JP" altLang="en-US" dirty="0" smtClean="0"/>
                <a:t>液晶の</a:t>
              </a:r>
              <a:endParaRPr lang="en-US" altLang="ja-JP" dirty="0" smtClean="0"/>
            </a:p>
            <a:p>
              <a:r>
                <a:rPr lang="ja-JP" altLang="en-US" dirty="0" smtClean="0"/>
                <a:t>見え方</a:t>
              </a:r>
              <a:endParaRPr lang="en-US" altLang="zh-TW" dirty="0"/>
            </a:p>
          </p:txBody>
        </p:sp>
        <p:sp>
          <p:nvSpPr>
            <p:cNvPr id="17" name="Text Box 8"/>
            <p:cNvSpPr txBox="1">
              <a:spLocks noChangeArrowheads="1"/>
            </p:cNvSpPr>
            <p:nvPr/>
          </p:nvSpPr>
          <p:spPr bwMode="auto">
            <a:xfrm>
              <a:off x="6287125" y="4365104"/>
              <a:ext cx="877163" cy="646331"/>
            </a:xfrm>
            <a:prstGeom prst="rect">
              <a:avLst/>
            </a:prstGeom>
            <a:noFill/>
            <a:ln w="9525">
              <a:noFill/>
              <a:miter lim="800000"/>
              <a:headEnd/>
              <a:tailEnd/>
            </a:ln>
            <a:effectLst/>
          </p:spPr>
          <p:txBody>
            <a:bodyPr wrap="none">
              <a:spAutoFit/>
            </a:bodyPr>
            <a:lstStyle/>
            <a:p>
              <a:r>
                <a:rPr lang="ja-JP" altLang="en-US" dirty="0" smtClean="0"/>
                <a:t>光透過</a:t>
              </a:r>
              <a:endParaRPr lang="en-US" altLang="ja-JP" dirty="0" smtClean="0"/>
            </a:p>
            <a:p>
              <a:r>
                <a:rPr lang="ja-JP" altLang="en-US" dirty="0" smtClean="0"/>
                <a:t>の程度</a:t>
              </a:r>
              <a:endParaRPr lang="en-US" altLang="zh-TW" dirty="0"/>
            </a:p>
          </p:txBody>
        </p:sp>
        <p:sp>
          <p:nvSpPr>
            <p:cNvPr id="18" name="Text Box 8"/>
            <p:cNvSpPr txBox="1">
              <a:spLocks noChangeArrowheads="1"/>
            </p:cNvSpPr>
            <p:nvPr/>
          </p:nvSpPr>
          <p:spPr bwMode="auto">
            <a:xfrm>
              <a:off x="4270901" y="4365104"/>
              <a:ext cx="877163" cy="646331"/>
            </a:xfrm>
            <a:prstGeom prst="rect">
              <a:avLst/>
            </a:prstGeom>
            <a:noFill/>
            <a:ln w="9525">
              <a:noFill/>
              <a:miter lim="800000"/>
              <a:headEnd/>
              <a:tailEnd/>
            </a:ln>
            <a:effectLst/>
          </p:spPr>
          <p:txBody>
            <a:bodyPr wrap="none">
              <a:spAutoFit/>
            </a:bodyPr>
            <a:lstStyle/>
            <a:p>
              <a:r>
                <a:rPr lang="ja-JP" altLang="en-US" dirty="0" smtClean="0"/>
                <a:t>像の</a:t>
              </a:r>
              <a:endParaRPr lang="en-US" altLang="ja-JP" dirty="0" smtClean="0"/>
            </a:p>
            <a:p>
              <a:r>
                <a:rPr lang="ja-JP" altLang="en-US" dirty="0" smtClean="0"/>
                <a:t>明るさ</a:t>
              </a:r>
              <a:endParaRPr lang="en-US" altLang="zh-TW" dirty="0"/>
            </a:p>
          </p:txBody>
        </p:sp>
        <p:sp>
          <p:nvSpPr>
            <p:cNvPr id="19" name="Text Box 8"/>
            <p:cNvSpPr txBox="1">
              <a:spLocks noChangeArrowheads="1"/>
            </p:cNvSpPr>
            <p:nvPr/>
          </p:nvSpPr>
          <p:spPr bwMode="auto">
            <a:xfrm>
              <a:off x="1835696" y="4149080"/>
              <a:ext cx="1569660" cy="923330"/>
            </a:xfrm>
            <a:prstGeom prst="rect">
              <a:avLst/>
            </a:prstGeom>
            <a:noFill/>
            <a:ln w="9525">
              <a:noFill/>
              <a:miter lim="800000"/>
              <a:headEnd/>
              <a:tailEnd/>
            </a:ln>
            <a:effectLst/>
          </p:spPr>
          <p:txBody>
            <a:bodyPr wrap="none">
              <a:spAutoFit/>
            </a:bodyPr>
            <a:lstStyle/>
            <a:p>
              <a:r>
                <a:rPr lang="ja-JP" altLang="en-US" dirty="0" smtClean="0"/>
                <a:t>グレー状態を</a:t>
              </a:r>
              <a:endParaRPr lang="en-US" altLang="ja-JP" dirty="0" smtClean="0"/>
            </a:p>
            <a:p>
              <a:r>
                <a:rPr lang="ja-JP" altLang="en-US" dirty="0" smtClean="0"/>
                <a:t>表すときの</a:t>
              </a:r>
              <a:endParaRPr lang="en-US" altLang="ja-JP" dirty="0" smtClean="0"/>
            </a:p>
            <a:p>
              <a:r>
                <a:rPr lang="ja-JP" altLang="en-US" dirty="0" smtClean="0"/>
                <a:t>液晶の状態</a:t>
              </a:r>
              <a:endParaRPr lang="en-US" altLang="zh-TW" dirty="0"/>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p:cNvGrpSpPr/>
          <p:nvPr/>
        </p:nvGrpSpPr>
        <p:grpSpPr>
          <a:xfrm>
            <a:off x="1475656" y="2996952"/>
            <a:ext cx="6207125" cy="2808312"/>
            <a:chOff x="1547664" y="2204864"/>
            <a:chExt cx="6207125" cy="2808312"/>
          </a:xfrm>
        </p:grpSpPr>
        <p:pic>
          <p:nvPicPr>
            <p:cNvPr id="3" name="Picture 4"/>
            <p:cNvPicPr>
              <a:picLocks noChangeAspect="1" noChangeArrowheads="1"/>
            </p:cNvPicPr>
            <p:nvPr/>
          </p:nvPicPr>
          <p:blipFill>
            <a:blip r:embed="rId2" cstate="print"/>
            <a:srcRect b="15841"/>
            <a:stretch>
              <a:fillRect/>
            </a:stretch>
          </p:blipFill>
          <p:spPr bwMode="auto">
            <a:xfrm>
              <a:off x="1547664" y="2204864"/>
              <a:ext cx="6207125" cy="2808312"/>
            </a:xfrm>
            <a:prstGeom prst="rect">
              <a:avLst/>
            </a:prstGeom>
            <a:noFill/>
            <a:ln>
              <a:noFill/>
            </a:ln>
            <a:effectLst/>
          </p:spPr>
        </p:pic>
        <p:sp>
          <p:nvSpPr>
            <p:cNvPr id="4" name="Rectangle 5"/>
            <p:cNvSpPr>
              <a:spLocks noChangeArrowheads="1"/>
            </p:cNvSpPr>
            <p:nvPr/>
          </p:nvSpPr>
          <p:spPr bwMode="auto">
            <a:xfrm>
              <a:off x="4116239" y="2266777"/>
              <a:ext cx="539750" cy="539750"/>
            </a:xfrm>
            <a:prstGeom prst="rect">
              <a:avLst/>
            </a:prstGeom>
            <a:noFill/>
            <a:ln w="9525">
              <a:solidFill>
                <a:schemeClr val="tx1"/>
              </a:solidFill>
              <a:miter lim="800000"/>
              <a:headEnd/>
              <a:tailEnd/>
            </a:ln>
            <a:effectLst/>
          </p:spPr>
          <p:txBody>
            <a:bodyPr wrap="none" anchor="ctr"/>
            <a:lstStyle/>
            <a:p>
              <a:endParaRPr lang="ja-JP" altLang="en-US"/>
            </a:p>
          </p:txBody>
        </p:sp>
        <p:sp>
          <p:nvSpPr>
            <p:cNvPr id="5" name="Rectangle 8"/>
            <p:cNvSpPr>
              <a:spLocks noChangeArrowheads="1"/>
            </p:cNvSpPr>
            <p:nvPr/>
          </p:nvSpPr>
          <p:spPr bwMode="auto">
            <a:xfrm>
              <a:off x="4068614" y="4389264"/>
              <a:ext cx="539750" cy="539750"/>
            </a:xfrm>
            <a:prstGeom prst="rect">
              <a:avLst/>
            </a:prstGeom>
            <a:noFill/>
            <a:ln w="9525">
              <a:solidFill>
                <a:schemeClr val="tx1"/>
              </a:solidFill>
              <a:miter lim="800000"/>
              <a:headEnd/>
              <a:tailEnd/>
            </a:ln>
            <a:effectLst/>
          </p:spPr>
          <p:txBody>
            <a:bodyPr wrap="none" anchor="ctr"/>
            <a:lstStyle/>
            <a:p>
              <a:endParaRPr lang="ja-JP" altLang="en-US"/>
            </a:p>
          </p:txBody>
        </p:sp>
      </p:grpSp>
      <p:sp>
        <p:nvSpPr>
          <p:cNvPr id="7" name="テキスト ボックス 6"/>
          <p:cNvSpPr txBox="1"/>
          <p:nvPr/>
        </p:nvSpPr>
        <p:spPr>
          <a:xfrm>
            <a:off x="0" y="-27384"/>
            <a:ext cx="9144000" cy="1323439"/>
          </a:xfrm>
          <a:prstGeom prst="rect">
            <a:avLst/>
          </a:prstGeom>
          <a:noFill/>
        </p:spPr>
        <p:txBody>
          <a:bodyPr wrap="square" rtlCol="0">
            <a:spAutoFit/>
          </a:bodyPr>
          <a:lstStyle/>
          <a:p>
            <a:pPr algn="ctr"/>
            <a:r>
              <a:rPr kumimoji="1" lang="ja-JP" altLang="en-US" sz="4000" dirty="0" smtClean="0">
                <a:solidFill>
                  <a:schemeClr val="bg1"/>
                </a:solidFill>
                <a:effectLst>
                  <a:outerShdw blurRad="38100" dist="38100" dir="2700000" algn="tl">
                    <a:srgbClr val="000000">
                      <a:alpha val="43137"/>
                    </a:srgbClr>
                  </a:outerShdw>
                </a:effectLst>
              </a:rPr>
              <a:t>見る角度で変わらないようにする工夫</a:t>
            </a:r>
            <a:endParaRPr kumimoji="1" lang="en-US" altLang="ja-JP" sz="4000" dirty="0" smtClean="0">
              <a:solidFill>
                <a:schemeClr val="bg1"/>
              </a:solidFill>
              <a:effectLst>
                <a:outerShdw blurRad="38100" dist="38100" dir="2700000" algn="tl">
                  <a:srgbClr val="000000">
                    <a:alpha val="43137"/>
                  </a:srgbClr>
                </a:outerShdw>
              </a:effectLst>
            </a:endParaRPr>
          </a:p>
          <a:p>
            <a:pPr algn="ctr"/>
            <a:r>
              <a:rPr lang="ja-JP" altLang="en-US" sz="4000" dirty="0" smtClean="0">
                <a:solidFill>
                  <a:schemeClr val="bg1"/>
                </a:solidFill>
                <a:effectLst>
                  <a:outerShdw blurRad="38100" dist="38100" dir="2700000" algn="tl">
                    <a:srgbClr val="000000">
                      <a:alpha val="43137"/>
                    </a:srgbClr>
                  </a:outerShdw>
                </a:effectLst>
              </a:rPr>
              <a:t>（その１）</a:t>
            </a:r>
            <a:endParaRPr kumimoji="1" lang="ja-JP" altLang="en-US" sz="4000" dirty="0">
              <a:solidFill>
                <a:schemeClr val="bg1"/>
              </a:solidFill>
              <a:effectLst>
                <a:outerShdw blurRad="38100" dist="38100" dir="2700000" algn="tl">
                  <a:srgbClr val="000000">
                    <a:alpha val="43137"/>
                  </a:srgbClr>
                </a:outerShdw>
              </a:effectLst>
            </a:endParaRPr>
          </a:p>
        </p:txBody>
      </p:sp>
      <p:sp>
        <p:nvSpPr>
          <p:cNvPr id="9" name="テキスト ボックス 8"/>
          <p:cNvSpPr txBox="1"/>
          <p:nvPr/>
        </p:nvSpPr>
        <p:spPr>
          <a:xfrm>
            <a:off x="1331640" y="1340768"/>
            <a:ext cx="6417141" cy="646331"/>
          </a:xfrm>
          <a:prstGeom prst="rect">
            <a:avLst/>
          </a:prstGeom>
          <a:noFill/>
        </p:spPr>
        <p:txBody>
          <a:bodyPr wrap="none" rtlCol="0">
            <a:spAutoFit/>
          </a:bodyPr>
          <a:lstStyle/>
          <a:p>
            <a:pPr algn="just"/>
            <a:r>
              <a:rPr lang="ja-JP" altLang="en-US" dirty="0" smtClean="0"/>
              <a:t>一つの画素を担当する液晶領域を２区画（もしくは４区画）</a:t>
            </a:r>
            <a:endParaRPr lang="en-US" altLang="ja-JP" dirty="0" smtClean="0"/>
          </a:p>
          <a:p>
            <a:pPr algn="just"/>
            <a:r>
              <a:rPr kumimoji="1" lang="ja-JP" altLang="en-US" dirty="0" smtClean="0"/>
              <a:t>に分割し，電圧印加によって反対の配向をするようにする．</a:t>
            </a:r>
            <a:endParaRPr kumimoji="1" lang="ja-JP" altLang="en-US" dirty="0"/>
          </a:p>
        </p:txBody>
      </p:sp>
      <p:sp>
        <p:nvSpPr>
          <p:cNvPr id="10" name="テキスト ボックス 9"/>
          <p:cNvSpPr txBox="1"/>
          <p:nvPr/>
        </p:nvSpPr>
        <p:spPr>
          <a:xfrm>
            <a:off x="1907704" y="2060848"/>
            <a:ext cx="5262979" cy="369332"/>
          </a:xfrm>
          <a:prstGeom prst="rect">
            <a:avLst/>
          </a:prstGeom>
          <a:noFill/>
        </p:spPr>
        <p:txBody>
          <a:bodyPr wrap="none" rtlCol="0">
            <a:spAutoFit/>
          </a:bodyPr>
          <a:lstStyle/>
          <a:p>
            <a:pPr algn="ctr"/>
            <a:r>
              <a:rPr lang="ja-JP" altLang="en-US" dirty="0" smtClean="0"/>
              <a:t>角度を変えても正面から見たのとほぼ同じになる</a:t>
            </a:r>
            <a:endParaRPr kumimoji="1" lang="ja-JP" altLang="en-US" dirty="0"/>
          </a:p>
        </p:txBody>
      </p:sp>
      <p:sp>
        <p:nvSpPr>
          <p:cNvPr id="11" name="テキスト ボックス 10"/>
          <p:cNvSpPr txBox="1"/>
          <p:nvPr/>
        </p:nvSpPr>
        <p:spPr>
          <a:xfrm>
            <a:off x="2699792" y="2492896"/>
            <a:ext cx="3647153" cy="369332"/>
          </a:xfrm>
          <a:prstGeom prst="rect">
            <a:avLst/>
          </a:prstGeom>
          <a:noFill/>
        </p:spPr>
        <p:txBody>
          <a:bodyPr wrap="none" rtlCol="0">
            <a:spAutoFit/>
          </a:bodyPr>
          <a:lstStyle/>
          <a:p>
            <a:pPr algn="ctr"/>
            <a:r>
              <a:rPr kumimoji="1" lang="ja-JP" altLang="en-US" dirty="0" smtClean="0"/>
              <a:t>欠点＝製造が難しい＝高価になる</a:t>
            </a:r>
            <a:endParaRPr kumimoji="1" lang="ja-JP" altLang="en-US" dirty="0"/>
          </a:p>
        </p:txBody>
      </p:sp>
      <p:sp>
        <p:nvSpPr>
          <p:cNvPr id="12" name="テキスト ボックス 11"/>
          <p:cNvSpPr txBox="1"/>
          <p:nvPr/>
        </p:nvSpPr>
        <p:spPr>
          <a:xfrm>
            <a:off x="251520" y="6165304"/>
            <a:ext cx="8626079"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kumimoji="1" lang="ja-JP" altLang="en-US" dirty="0" smtClean="0"/>
              <a:t>もっと簡便な方法はないか？ </a:t>
            </a:r>
            <a:r>
              <a:rPr kumimoji="1" lang="en-US" altLang="ja-JP" dirty="0" smtClean="0">
                <a:sym typeface="Wingdings" pitchFamily="2" charset="2"/>
              </a:rPr>
              <a:t> </a:t>
            </a:r>
            <a:r>
              <a:rPr kumimoji="1" lang="ja-JP" altLang="en-US" dirty="0" smtClean="0">
                <a:sym typeface="Wingdings" pitchFamily="2" charset="2"/>
              </a:rPr>
              <a:t>液晶分子の屈折率の異方性を理解する必要がある</a:t>
            </a:r>
            <a:endParaRPr kumimoji="1" lang="ja-JP"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27384"/>
            <a:ext cx="9144000" cy="1323439"/>
          </a:xfrm>
          <a:prstGeom prst="rect">
            <a:avLst/>
          </a:prstGeom>
          <a:noFill/>
        </p:spPr>
        <p:txBody>
          <a:bodyPr wrap="square" rtlCol="0">
            <a:spAutoFit/>
          </a:bodyPr>
          <a:lstStyle/>
          <a:p>
            <a:pPr algn="ctr"/>
            <a:r>
              <a:rPr kumimoji="1" lang="ja-JP" altLang="en-US" sz="4000" dirty="0" smtClean="0">
                <a:solidFill>
                  <a:schemeClr val="bg1"/>
                </a:solidFill>
                <a:effectLst>
                  <a:outerShdw blurRad="38100" dist="38100" dir="2700000" algn="tl">
                    <a:srgbClr val="000000">
                      <a:alpha val="43137"/>
                    </a:srgbClr>
                  </a:outerShdw>
                </a:effectLst>
              </a:rPr>
              <a:t>液晶に異なる角度で光が入射</a:t>
            </a:r>
            <a:r>
              <a:rPr lang="ja-JP" altLang="en-US" sz="4000" dirty="0" smtClean="0">
                <a:solidFill>
                  <a:schemeClr val="bg1"/>
                </a:solidFill>
                <a:effectLst>
                  <a:outerShdw blurRad="38100" dist="38100" dir="2700000" algn="tl">
                    <a:srgbClr val="000000">
                      <a:alpha val="43137"/>
                    </a:srgbClr>
                  </a:outerShdw>
                </a:effectLst>
              </a:rPr>
              <a:t>すると</a:t>
            </a:r>
            <a:endParaRPr lang="en-US" altLang="ja-JP" sz="4000" dirty="0" smtClean="0">
              <a:solidFill>
                <a:schemeClr val="bg1"/>
              </a:solidFill>
              <a:effectLst>
                <a:outerShdw blurRad="38100" dist="38100" dir="2700000" algn="tl">
                  <a:srgbClr val="000000">
                    <a:alpha val="43137"/>
                  </a:srgbClr>
                </a:outerShdw>
              </a:effectLst>
            </a:endParaRPr>
          </a:p>
          <a:p>
            <a:pPr algn="ctr"/>
            <a:r>
              <a:rPr kumimoji="1" lang="ja-JP" altLang="en-US" sz="4000" dirty="0" smtClean="0">
                <a:solidFill>
                  <a:schemeClr val="bg1"/>
                </a:solidFill>
                <a:effectLst>
                  <a:outerShdw blurRad="38100" dist="38100" dir="2700000" algn="tl">
                    <a:srgbClr val="000000">
                      <a:alpha val="43137"/>
                    </a:srgbClr>
                  </a:outerShdw>
                </a:effectLst>
              </a:rPr>
              <a:t>どうなるのか？</a:t>
            </a:r>
            <a:endParaRPr kumimoji="1" lang="en-US" altLang="ja-JP" sz="4000" dirty="0" smtClean="0">
              <a:solidFill>
                <a:schemeClr val="bg1"/>
              </a:solidFill>
              <a:effectLst>
                <a:outerShdw blurRad="38100" dist="38100" dir="2700000" algn="tl">
                  <a:srgbClr val="000000">
                    <a:alpha val="43137"/>
                  </a:srgbClr>
                </a:outerShdw>
              </a:effectLst>
            </a:endParaRPr>
          </a:p>
        </p:txBody>
      </p:sp>
      <p:sp>
        <p:nvSpPr>
          <p:cNvPr id="6" name="テキスト ボックス 5"/>
          <p:cNvSpPr txBox="1"/>
          <p:nvPr/>
        </p:nvSpPr>
        <p:spPr>
          <a:xfrm>
            <a:off x="3851920" y="1988840"/>
            <a:ext cx="2160240" cy="369332"/>
          </a:xfrm>
          <a:prstGeom prst="rect">
            <a:avLst/>
          </a:prstGeom>
          <a:noFill/>
        </p:spPr>
        <p:txBody>
          <a:bodyPr wrap="square" rtlCol="0">
            <a:spAutoFit/>
          </a:bodyPr>
          <a:lstStyle/>
          <a:p>
            <a:r>
              <a:rPr kumimoji="1" lang="ja-JP" altLang="en-US" dirty="0" smtClean="0"/>
              <a:t>Ａ方向入射</a:t>
            </a:r>
            <a:endParaRPr kumimoji="1" lang="ja-JP" altLang="en-US" dirty="0"/>
          </a:p>
        </p:txBody>
      </p:sp>
      <p:sp>
        <p:nvSpPr>
          <p:cNvPr id="7" name="テキスト ボックス 6"/>
          <p:cNvSpPr txBox="1"/>
          <p:nvPr/>
        </p:nvSpPr>
        <p:spPr>
          <a:xfrm>
            <a:off x="3851920" y="3789040"/>
            <a:ext cx="2160240" cy="369332"/>
          </a:xfrm>
          <a:prstGeom prst="rect">
            <a:avLst/>
          </a:prstGeom>
          <a:noFill/>
        </p:spPr>
        <p:txBody>
          <a:bodyPr wrap="square" rtlCol="0">
            <a:spAutoFit/>
          </a:bodyPr>
          <a:lstStyle/>
          <a:p>
            <a:r>
              <a:rPr lang="ja-JP" altLang="en-US" dirty="0" smtClean="0"/>
              <a:t>Ｂ，Ｃ</a:t>
            </a:r>
            <a:r>
              <a:rPr kumimoji="1" lang="ja-JP" altLang="en-US" dirty="0" smtClean="0"/>
              <a:t>方向入射</a:t>
            </a:r>
            <a:endParaRPr kumimoji="1" lang="ja-JP" altLang="en-US" dirty="0"/>
          </a:p>
        </p:txBody>
      </p:sp>
      <p:grpSp>
        <p:nvGrpSpPr>
          <p:cNvPr id="2" name="グループ化 14"/>
          <p:cNvGrpSpPr/>
          <p:nvPr/>
        </p:nvGrpSpPr>
        <p:grpSpPr>
          <a:xfrm>
            <a:off x="395536" y="1556792"/>
            <a:ext cx="3456384" cy="4494113"/>
            <a:chOff x="611560" y="1844824"/>
            <a:chExt cx="3456384" cy="4494113"/>
          </a:xfrm>
        </p:grpSpPr>
        <p:grpSp>
          <p:nvGrpSpPr>
            <p:cNvPr id="8" name="グループ化 1"/>
            <p:cNvGrpSpPr/>
            <p:nvPr/>
          </p:nvGrpSpPr>
          <p:grpSpPr>
            <a:xfrm>
              <a:off x="611560" y="1844824"/>
              <a:ext cx="3456384" cy="4494113"/>
              <a:chOff x="5057800" y="1700808"/>
              <a:chExt cx="3456384" cy="4494113"/>
            </a:xfrm>
          </p:grpSpPr>
          <p:pic>
            <p:nvPicPr>
              <p:cNvPr id="3" name="Picture 2"/>
              <p:cNvPicPr>
                <a:picLocks noChangeAspect="1" noChangeArrowheads="1"/>
              </p:cNvPicPr>
              <p:nvPr/>
            </p:nvPicPr>
            <p:blipFill>
              <a:blip r:embed="rId2" cstate="print"/>
              <a:srcRect l="20813" r="20422" b="6026"/>
              <a:stretch>
                <a:fillRect/>
              </a:stretch>
            </p:blipFill>
            <p:spPr bwMode="auto">
              <a:xfrm>
                <a:off x="5057800" y="1700808"/>
                <a:ext cx="3456384" cy="4032448"/>
              </a:xfrm>
              <a:prstGeom prst="rect">
                <a:avLst/>
              </a:prstGeom>
              <a:noFill/>
              <a:ln w="9525">
                <a:noFill/>
                <a:miter lim="800000"/>
                <a:headEnd/>
                <a:tailEnd/>
              </a:ln>
            </p:spPr>
          </p:pic>
          <p:sp>
            <p:nvSpPr>
              <p:cNvPr id="4" name="正方形/長方形 3"/>
              <p:cNvSpPr/>
              <p:nvPr/>
            </p:nvSpPr>
            <p:spPr>
              <a:xfrm>
                <a:off x="5076056" y="5733256"/>
                <a:ext cx="3419872" cy="461665"/>
              </a:xfrm>
              <a:prstGeom prst="rect">
                <a:avLst/>
              </a:prstGeom>
            </p:spPr>
            <p:txBody>
              <a:bodyPr wrap="square">
                <a:spAutoFit/>
              </a:bodyPr>
              <a:lstStyle/>
              <a:p>
                <a:pPr algn="just"/>
                <a:r>
                  <a:rPr lang="en-US" altLang="ja-JP" sz="1200" dirty="0" smtClean="0"/>
                  <a:t>T. </a:t>
                </a:r>
                <a:r>
                  <a:rPr lang="en-US" altLang="ja-JP" sz="1200" dirty="0" err="1" smtClean="0"/>
                  <a:t>Scharf</a:t>
                </a:r>
                <a:r>
                  <a:rPr lang="en-US" altLang="ja-JP" sz="1200" dirty="0" smtClean="0"/>
                  <a:t>: Polarized Light in Liquid Crystals and Polymers (Wiley, 2007) p.172.</a:t>
                </a:r>
                <a:endParaRPr lang="ja-JP" altLang="en-US" sz="1200" dirty="0"/>
              </a:p>
            </p:txBody>
          </p:sp>
        </p:grpSp>
        <p:sp>
          <p:nvSpPr>
            <p:cNvPr id="13" name="テキスト ボックス 12"/>
            <p:cNvSpPr txBox="1"/>
            <p:nvPr/>
          </p:nvSpPr>
          <p:spPr>
            <a:xfrm>
              <a:off x="2843808" y="4293096"/>
              <a:ext cx="304892" cy="369332"/>
            </a:xfrm>
            <a:prstGeom prst="rect">
              <a:avLst/>
            </a:prstGeom>
            <a:noFill/>
          </p:spPr>
          <p:txBody>
            <a:bodyPr wrap="none" rtlCol="0">
              <a:spAutoFit/>
            </a:bodyPr>
            <a:lstStyle/>
            <a:p>
              <a:r>
                <a:rPr kumimoji="1" lang="en-US" altLang="ja-JP" dirty="0" smtClean="0"/>
                <a:t>x</a:t>
              </a:r>
              <a:endParaRPr kumimoji="1" lang="ja-JP" altLang="en-US" dirty="0"/>
            </a:p>
          </p:txBody>
        </p:sp>
        <p:sp>
          <p:nvSpPr>
            <p:cNvPr id="14" name="テキスト ボックス 13"/>
            <p:cNvSpPr txBox="1"/>
            <p:nvPr/>
          </p:nvSpPr>
          <p:spPr>
            <a:xfrm>
              <a:off x="2771800" y="3789040"/>
              <a:ext cx="309700" cy="369332"/>
            </a:xfrm>
            <a:prstGeom prst="rect">
              <a:avLst/>
            </a:prstGeom>
            <a:noFill/>
          </p:spPr>
          <p:txBody>
            <a:bodyPr wrap="none" rtlCol="0">
              <a:spAutoFit/>
            </a:bodyPr>
            <a:lstStyle/>
            <a:p>
              <a:r>
                <a:rPr kumimoji="1" lang="en-US" altLang="ja-JP" smtClean="0"/>
                <a:t>y</a:t>
              </a:r>
              <a:endParaRPr kumimoji="1" lang="ja-JP" altLang="en-US" dirty="0"/>
            </a:p>
          </p:txBody>
        </p:sp>
      </p:grpSp>
      <p:sp>
        <p:nvSpPr>
          <p:cNvPr id="16" name="テキスト ボックス 15"/>
          <p:cNvSpPr txBox="1"/>
          <p:nvPr/>
        </p:nvSpPr>
        <p:spPr>
          <a:xfrm>
            <a:off x="3851920" y="2492896"/>
            <a:ext cx="5046574" cy="646331"/>
          </a:xfrm>
          <a:prstGeom prst="rect">
            <a:avLst/>
          </a:prstGeom>
          <a:noFill/>
        </p:spPr>
        <p:txBody>
          <a:bodyPr wrap="none" rtlCol="0">
            <a:spAutoFit/>
          </a:bodyPr>
          <a:lstStyle/>
          <a:p>
            <a:r>
              <a:rPr kumimoji="1" lang="en-US" altLang="ja-JP" dirty="0" smtClean="0"/>
              <a:t>x</a:t>
            </a:r>
            <a:r>
              <a:rPr kumimoji="1" lang="ja-JP" altLang="en-US" dirty="0" smtClean="0"/>
              <a:t>成分</a:t>
            </a:r>
            <a:r>
              <a:rPr lang="ja-JP" altLang="en-US" dirty="0" smtClean="0"/>
              <a:t>と</a:t>
            </a:r>
            <a:r>
              <a:rPr lang="en-US" altLang="ja-JP" dirty="0" smtClean="0"/>
              <a:t>y</a:t>
            </a:r>
            <a:r>
              <a:rPr lang="ja-JP" altLang="en-US" dirty="0" smtClean="0"/>
              <a:t>成分が共に同じ屈折率の影響を受ける</a:t>
            </a:r>
            <a:endParaRPr lang="en-US" altLang="ja-JP" dirty="0" smtClean="0"/>
          </a:p>
          <a:p>
            <a:r>
              <a:rPr kumimoji="1" lang="en-US" altLang="ja-JP" dirty="0" smtClean="0">
                <a:sym typeface="Wingdings" pitchFamily="2" charset="2"/>
              </a:rPr>
              <a:t> x</a:t>
            </a:r>
            <a:r>
              <a:rPr kumimoji="1" lang="ja-JP" altLang="en-US" dirty="0" smtClean="0">
                <a:sym typeface="Wingdings" pitchFamily="2" charset="2"/>
              </a:rPr>
              <a:t>成分と</a:t>
            </a:r>
            <a:r>
              <a:rPr kumimoji="1" lang="en-US" altLang="ja-JP" dirty="0" smtClean="0">
                <a:sym typeface="Wingdings" pitchFamily="2" charset="2"/>
              </a:rPr>
              <a:t>y</a:t>
            </a:r>
            <a:r>
              <a:rPr kumimoji="1" lang="ja-JP" altLang="en-US" dirty="0" smtClean="0">
                <a:sym typeface="Wingdings" pitchFamily="2" charset="2"/>
              </a:rPr>
              <a:t>成分の合成波に変化は無い</a:t>
            </a:r>
            <a:endParaRPr kumimoji="1" lang="ja-JP" altLang="en-US" dirty="0"/>
          </a:p>
        </p:txBody>
      </p:sp>
      <p:sp>
        <p:nvSpPr>
          <p:cNvPr id="17" name="テキスト ボックス 16"/>
          <p:cNvSpPr txBox="1"/>
          <p:nvPr/>
        </p:nvSpPr>
        <p:spPr>
          <a:xfrm>
            <a:off x="3851920" y="4221088"/>
            <a:ext cx="5152373" cy="646331"/>
          </a:xfrm>
          <a:prstGeom prst="rect">
            <a:avLst/>
          </a:prstGeom>
          <a:noFill/>
        </p:spPr>
        <p:txBody>
          <a:bodyPr wrap="none" rtlCol="0">
            <a:spAutoFit/>
          </a:bodyPr>
          <a:lstStyle/>
          <a:p>
            <a:r>
              <a:rPr kumimoji="1" lang="en-US" altLang="ja-JP" dirty="0" smtClean="0"/>
              <a:t>y</a:t>
            </a:r>
            <a:r>
              <a:rPr kumimoji="1" lang="ja-JP" altLang="en-US" dirty="0" smtClean="0"/>
              <a:t>成分の屈折率は</a:t>
            </a:r>
            <a:r>
              <a:rPr lang="ja-JP" altLang="en-US" dirty="0" smtClean="0"/>
              <a:t>Ａ方向入射のときと同じだが，</a:t>
            </a:r>
            <a:endParaRPr lang="en-US" altLang="ja-JP" dirty="0" smtClean="0"/>
          </a:p>
          <a:p>
            <a:r>
              <a:rPr kumimoji="1" lang="en-US" altLang="ja-JP" dirty="0" smtClean="0"/>
              <a:t>x</a:t>
            </a:r>
            <a:r>
              <a:rPr kumimoji="1" lang="ja-JP" altLang="en-US" dirty="0" smtClean="0"/>
              <a:t>成分の屈折率は</a:t>
            </a:r>
            <a:r>
              <a:rPr lang="ja-JP" altLang="en-US" dirty="0" smtClean="0"/>
              <a:t>Ａ方向入射のときよりも大きい</a:t>
            </a:r>
            <a:endParaRPr kumimoji="1" lang="ja-JP" altLang="en-US" dirty="0"/>
          </a:p>
        </p:txBody>
      </p:sp>
      <p:sp>
        <p:nvSpPr>
          <p:cNvPr id="18" name="テキスト ボックス 17"/>
          <p:cNvSpPr txBox="1"/>
          <p:nvPr/>
        </p:nvSpPr>
        <p:spPr>
          <a:xfrm>
            <a:off x="323528" y="6063679"/>
            <a:ext cx="3570208" cy="461665"/>
          </a:xfrm>
          <a:prstGeom prst="rect">
            <a:avLst/>
          </a:prstGeom>
          <a:noFill/>
        </p:spPr>
        <p:txBody>
          <a:bodyPr wrap="none" rtlCol="0">
            <a:spAutoFit/>
          </a:bodyPr>
          <a:lstStyle/>
          <a:p>
            <a:r>
              <a:rPr kumimoji="1" lang="ja-JP" altLang="en-US" sz="1200" dirty="0" smtClean="0"/>
              <a:t>液晶分子の屈折率の大きさを</a:t>
            </a:r>
            <a:r>
              <a:rPr lang="ja-JP" altLang="en-US" sz="1200" dirty="0" smtClean="0"/>
              <a:t>三次元的に表した図</a:t>
            </a:r>
            <a:endParaRPr lang="en-US" altLang="ja-JP" sz="1200" dirty="0" smtClean="0"/>
          </a:p>
          <a:p>
            <a:r>
              <a:rPr kumimoji="1" lang="ja-JP" altLang="en-US" sz="1200" dirty="0" smtClean="0"/>
              <a:t>液晶分子の絵では無いので間違えないように</a:t>
            </a:r>
            <a:endParaRPr kumimoji="1" lang="ja-JP" altLang="en-US" sz="1200" dirty="0"/>
          </a:p>
        </p:txBody>
      </p:sp>
      <p:sp>
        <p:nvSpPr>
          <p:cNvPr id="19" name="テキスト ボックス 18"/>
          <p:cNvSpPr txBox="1"/>
          <p:nvPr/>
        </p:nvSpPr>
        <p:spPr>
          <a:xfrm>
            <a:off x="4125464" y="5013176"/>
            <a:ext cx="4406976" cy="646331"/>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altLang="ja-JP" dirty="0" smtClean="0"/>
              <a:t>y</a:t>
            </a:r>
            <a:r>
              <a:rPr lang="ja-JP" altLang="en-US" dirty="0" smtClean="0"/>
              <a:t>成分よりも</a:t>
            </a:r>
            <a:r>
              <a:rPr lang="en-US" altLang="ja-JP" dirty="0" smtClean="0"/>
              <a:t>x</a:t>
            </a:r>
            <a:r>
              <a:rPr lang="ja-JP" altLang="en-US" dirty="0" smtClean="0"/>
              <a:t>成分の伝搬が遅れる</a:t>
            </a:r>
            <a:endParaRPr lang="en-US" altLang="ja-JP" dirty="0" smtClean="0"/>
          </a:p>
          <a:p>
            <a:r>
              <a:rPr kumimoji="1" lang="en-US" altLang="ja-JP" dirty="0" smtClean="0">
                <a:sym typeface="Wingdings" pitchFamily="2" charset="2"/>
              </a:rPr>
              <a:t></a:t>
            </a:r>
            <a:r>
              <a:rPr lang="ja-JP" altLang="en-US" dirty="0" smtClean="0">
                <a:sym typeface="Wingdings" pitchFamily="2" charset="2"/>
              </a:rPr>
              <a:t> </a:t>
            </a:r>
            <a:r>
              <a:rPr lang="en-US" altLang="ja-JP" dirty="0" smtClean="0">
                <a:sym typeface="Wingdings" pitchFamily="2" charset="2"/>
              </a:rPr>
              <a:t>x</a:t>
            </a:r>
            <a:r>
              <a:rPr lang="ja-JP" altLang="en-US" dirty="0" smtClean="0">
                <a:sym typeface="Wingdings" pitchFamily="2" charset="2"/>
              </a:rPr>
              <a:t>成分と</a:t>
            </a:r>
            <a:r>
              <a:rPr lang="en-US" altLang="ja-JP" dirty="0" smtClean="0">
                <a:sym typeface="Wingdings" pitchFamily="2" charset="2"/>
              </a:rPr>
              <a:t>y</a:t>
            </a:r>
            <a:r>
              <a:rPr lang="ja-JP" altLang="en-US" dirty="0" smtClean="0">
                <a:sym typeface="Wingdings" pitchFamily="2" charset="2"/>
              </a:rPr>
              <a:t>成分の間に位相差が発生する</a:t>
            </a:r>
            <a:endParaRPr kumimoji="1" lang="ja-JP"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251520" y="1628800"/>
            <a:ext cx="4320480"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ja-JP" altLang="en-US" dirty="0" smtClean="0"/>
              <a:t>陰極線管</a:t>
            </a:r>
            <a:r>
              <a:rPr lang="en-US" altLang="ja-JP" dirty="0" smtClean="0"/>
              <a:t> </a:t>
            </a:r>
          </a:p>
          <a:p>
            <a:r>
              <a:rPr lang="en-US" altLang="ja-JP" dirty="0" smtClean="0"/>
              <a:t>Cathode Ray Tube (CRT)</a:t>
            </a:r>
            <a:endParaRPr kumimoji="1" lang="ja-JP" altLang="en-US" dirty="0"/>
          </a:p>
        </p:txBody>
      </p:sp>
      <p:sp>
        <p:nvSpPr>
          <p:cNvPr id="8" name="テキスト ボックス 7"/>
          <p:cNvSpPr txBox="1"/>
          <p:nvPr/>
        </p:nvSpPr>
        <p:spPr>
          <a:xfrm>
            <a:off x="251520" y="2996952"/>
            <a:ext cx="4320480"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ja-JP" altLang="en-US" dirty="0" smtClean="0"/>
              <a:t>液晶ディスプレイ </a:t>
            </a:r>
            <a:endParaRPr lang="en-US" altLang="ja-JP" dirty="0" smtClean="0"/>
          </a:p>
          <a:p>
            <a:r>
              <a:rPr lang="en-US" altLang="ja-JP" dirty="0" smtClean="0"/>
              <a:t>Liquid Crystalline Display (LCD)</a:t>
            </a:r>
            <a:endParaRPr kumimoji="1" lang="ja-JP" altLang="en-US" dirty="0"/>
          </a:p>
        </p:txBody>
      </p:sp>
      <p:sp>
        <p:nvSpPr>
          <p:cNvPr id="9" name="テキスト ボックス 8"/>
          <p:cNvSpPr txBox="1"/>
          <p:nvPr/>
        </p:nvSpPr>
        <p:spPr>
          <a:xfrm>
            <a:off x="251520" y="4293096"/>
            <a:ext cx="4320480"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ja-JP" altLang="en-US" dirty="0" smtClean="0"/>
              <a:t>プラズマディスプレイパネル </a:t>
            </a:r>
            <a:endParaRPr lang="en-US" altLang="ja-JP" dirty="0" smtClean="0"/>
          </a:p>
          <a:p>
            <a:r>
              <a:rPr lang="en-US" altLang="ja-JP" dirty="0" smtClean="0"/>
              <a:t>Plasma Display Panel (PDP)</a:t>
            </a:r>
            <a:endParaRPr kumimoji="1" lang="ja-JP" altLang="en-US" dirty="0"/>
          </a:p>
        </p:txBody>
      </p:sp>
      <p:sp>
        <p:nvSpPr>
          <p:cNvPr id="10" name="テキスト ボックス 9"/>
          <p:cNvSpPr txBox="1"/>
          <p:nvPr/>
        </p:nvSpPr>
        <p:spPr>
          <a:xfrm>
            <a:off x="251520" y="5517232"/>
            <a:ext cx="4320480"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ja-JP" altLang="en-US" dirty="0" smtClean="0"/>
              <a:t>エレクトロルミネセントディスプレイ</a:t>
            </a:r>
            <a:r>
              <a:rPr lang="en-US" altLang="ja-JP" dirty="0" smtClean="0"/>
              <a:t> </a:t>
            </a:r>
          </a:p>
          <a:p>
            <a:r>
              <a:rPr lang="en-US" altLang="ja-JP" dirty="0" smtClean="0"/>
              <a:t>Electroluminescent Display (ELD)</a:t>
            </a:r>
            <a:endParaRPr kumimoji="1" lang="ja-JP" altLang="en-US" dirty="0"/>
          </a:p>
        </p:txBody>
      </p:sp>
      <p:pic>
        <p:nvPicPr>
          <p:cNvPr id="5137" name="Picture 17" descr="http://www.move-e.com/m_blog/wp-content/uploads/2009/06/02/f0122174_11354886.jpg"/>
          <p:cNvPicPr>
            <a:picLocks noChangeAspect="1" noChangeArrowheads="1"/>
          </p:cNvPicPr>
          <p:nvPr/>
        </p:nvPicPr>
        <p:blipFill>
          <a:blip r:embed="rId2" cstate="print"/>
          <a:srcRect/>
          <a:stretch>
            <a:fillRect/>
          </a:stretch>
        </p:blipFill>
        <p:spPr bwMode="auto">
          <a:xfrm>
            <a:off x="5004048" y="1484784"/>
            <a:ext cx="1656184" cy="1242138"/>
          </a:xfrm>
          <a:prstGeom prst="rect">
            <a:avLst/>
          </a:prstGeom>
          <a:noFill/>
        </p:spPr>
      </p:pic>
      <p:pic>
        <p:nvPicPr>
          <p:cNvPr id="5141" name="Picture 21" descr="http://www.geocities.jp/ja4cam/img2/oscilo1.jpg"/>
          <p:cNvPicPr>
            <a:picLocks noChangeAspect="1" noChangeArrowheads="1"/>
          </p:cNvPicPr>
          <p:nvPr/>
        </p:nvPicPr>
        <p:blipFill>
          <a:blip r:embed="rId3" cstate="print"/>
          <a:srcRect l="23940" r="24401"/>
          <a:stretch>
            <a:fillRect/>
          </a:stretch>
        </p:blipFill>
        <p:spPr bwMode="auto">
          <a:xfrm>
            <a:off x="6948264" y="1484784"/>
            <a:ext cx="843174" cy="1224136"/>
          </a:xfrm>
          <a:prstGeom prst="rect">
            <a:avLst/>
          </a:prstGeom>
          <a:noFill/>
        </p:spPr>
      </p:pic>
      <p:pic>
        <p:nvPicPr>
          <p:cNvPr id="23" name="Picture 11" descr="D:\2009\2009-00-00-プラズマエレクトロニクス\2009-08-20-発展史-白藤宿題\2009-10-16-ＰＤＰ技術発展史\2008年1月8日-パナソニック-１５０型の超大型高精細プラズマディスプレイ.jpg"/>
          <p:cNvPicPr>
            <a:picLocks noChangeAspect="1" noChangeArrowheads="1"/>
          </p:cNvPicPr>
          <p:nvPr/>
        </p:nvPicPr>
        <p:blipFill>
          <a:blip r:embed="rId4" cstate="print"/>
          <a:srcRect l="39904" t="31269"/>
          <a:stretch>
            <a:fillRect/>
          </a:stretch>
        </p:blipFill>
        <p:spPr bwMode="auto">
          <a:xfrm>
            <a:off x="6516216" y="3861048"/>
            <a:ext cx="2385781" cy="1518092"/>
          </a:xfrm>
          <a:prstGeom prst="rect">
            <a:avLst/>
          </a:prstGeom>
          <a:noFill/>
          <a:ln w="9525">
            <a:noFill/>
            <a:miter lim="800000"/>
            <a:headEnd/>
            <a:tailEnd/>
          </a:ln>
        </p:spPr>
      </p:pic>
      <p:pic>
        <p:nvPicPr>
          <p:cNvPr id="5135" name="Picture 15" descr="File:Flat monitor.svg">
            <a:hlinkClick r:id="rId5"/>
          </p:cNvPr>
          <p:cNvPicPr>
            <a:picLocks noChangeAspect="1" noChangeArrowheads="1"/>
          </p:cNvPicPr>
          <p:nvPr/>
        </p:nvPicPr>
        <p:blipFill>
          <a:blip r:embed="rId6" cstate="print"/>
          <a:srcRect/>
          <a:stretch>
            <a:fillRect/>
          </a:stretch>
        </p:blipFill>
        <p:spPr bwMode="auto">
          <a:xfrm>
            <a:off x="4932040" y="2780928"/>
            <a:ext cx="1584176" cy="1363710"/>
          </a:xfrm>
          <a:prstGeom prst="rect">
            <a:avLst/>
          </a:prstGeom>
          <a:noFill/>
        </p:spPr>
      </p:pic>
      <p:pic>
        <p:nvPicPr>
          <p:cNvPr id="25" name="Picture 2" descr="http://www.city.himeji.lg.jp/var/rev0/0002/4990/pc3.jpg"/>
          <p:cNvPicPr>
            <a:picLocks noChangeAspect="1" noChangeArrowheads="1"/>
          </p:cNvPicPr>
          <p:nvPr/>
        </p:nvPicPr>
        <p:blipFill>
          <a:blip r:embed="rId7" cstate="print"/>
          <a:srcRect/>
          <a:stretch>
            <a:fillRect/>
          </a:stretch>
        </p:blipFill>
        <p:spPr bwMode="auto">
          <a:xfrm>
            <a:off x="6804248" y="2852936"/>
            <a:ext cx="1058893" cy="979553"/>
          </a:xfrm>
          <a:prstGeom prst="rect">
            <a:avLst/>
          </a:prstGeom>
          <a:noFill/>
        </p:spPr>
      </p:pic>
      <p:pic>
        <p:nvPicPr>
          <p:cNvPr id="26" name="Picture 4" descr="http://www.city.yasu.lg.jp/doc/kyouikubu/seisyounen/files/keitai1_1.jpg"/>
          <p:cNvPicPr>
            <a:picLocks noChangeAspect="1" noChangeArrowheads="1"/>
          </p:cNvPicPr>
          <p:nvPr/>
        </p:nvPicPr>
        <p:blipFill>
          <a:blip r:embed="rId8" cstate="print"/>
          <a:srcRect l="28525" r="28525"/>
          <a:stretch>
            <a:fillRect/>
          </a:stretch>
        </p:blipFill>
        <p:spPr bwMode="auto">
          <a:xfrm>
            <a:off x="8100392" y="2564904"/>
            <a:ext cx="733463" cy="1280754"/>
          </a:xfrm>
          <a:prstGeom prst="rect">
            <a:avLst/>
          </a:prstGeom>
          <a:noFill/>
        </p:spPr>
      </p:pic>
      <p:pic>
        <p:nvPicPr>
          <p:cNvPr id="5143" name="Picture 23" descr="有機ELテレビ"/>
          <p:cNvPicPr>
            <a:picLocks noChangeAspect="1" noChangeArrowheads="1"/>
          </p:cNvPicPr>
          <p:nvPr/>
        </p:nvPicPr>
        <p:blipFill>
          <a:blip r:embed="rId9" cstate="print"/>
          <a:srcRect r="36202"/>
          <a:stretch>
            <a:fillRect/>
          </a:stretch>
        </p:blipFill>
        <p:spPr bwMode="auto">
          <a:xfrm>
            <a:off x="4716016" y="5445224"/>
            <a:ext cx="2304256" cy="1288848"/>
          </a:xfrm>
          <a:prstGeom prst="rect">
            <a:avLst/>
          </a:prstGeom>
          <a:noFill/>
        </p:spPr>
      </p:pic>
      <p:sp>
        <p:nvSpPr>
          <p:cNvPr id="13" name="テキスト ボックス 12"/>
          <p:cNvSpPr txBox="1"/>
          <p:nvPr/>
        </p:nvSpPr>
        <p:spPr>
          <a:xfrm>
            <a:off x="0" y="0"/>
            <a:ext cx="9144000" cy="1323439"/>
          </a:xfrm>
          <a:prstGeom prst="rect">
            <a:avLst/>
          </a:prstGeom>
          <a:noFill/>
        </p:spPr>
        <p:txBody>
          <a:bodyPr wrap="square" rtlCol="0">
            <a:spAutoFit/>
          </a:bodyPr>
          <a:lstStyle/>
          <a:p>
            <a:pPr algn="ctr"/>
            <a:r>
              <a:rPr kumimoji="1" lang="ja-JP" altLang="en-US" sz="4000" dirty="0" smtClean="0">
                <a:solidFill>
                  <a:schemeClr val="bg1"/>
                </a:solidFill>
                <a:effectLst>
                  <a:outerShdw blurRad="38100" dist="38100" dir="2700000" algn="tl">
                    <a:srgbClr val="000000">
                      <a:alpha val="43137"/>
                    </a:srgbClr>
                  </a:outerShdw>
                </a:effectLst>
              </a:rPr>
              <a:t>すでに実用化されている</a:t>
            </a:r>
            <a:endParaRPr kumimoji="1" lang="en-US" altLang="ja-JP" sz="4000" dirty="0" smtClean="0">
              <a:solidFill>
                <a:schemeClr val="bg1"/>
              </a:solidFill>
              <a:effectLst>
                <a:outerShdw blurRad="38100" dist="38100" dir="2700000" algn="tl">
                  <a:srgbClr val="000000">
                    <a:alpha val="43137"/>
                  </a:srgbClr>
                </a:outerShdw>
              </a:effectLst>
            </a:endParaRPr>
          </a:p>
          <a:p>
            <a:pPr algn="ctr"/>
            <a:r>
              <a:rPr kumimoji="1" lang="ja-JP" altLang="en-US" sz="4000" dirty="0" smtClean="0">
                <a:solidFill>
                  <a:schemeClr val="bg1"/>
                </a:solidFill>
                <a:effectLst>
                  <a:outerShdw blurRad="38100" dist="38100" dir="2700000" algn="tl">
                    <a:srgbClr val="000000">
                      <a:alpha val="43137"/>
                    </a:srgbClr>
                  </a:outerShdw>
                </a:effectLst>
              </a:rPr>
              <a:t>ディスプレイデバイス</a:t>
            </a:r>
            <a:endParaRPr kumimoji="1" lang="ja-JP" altLang="en-US" sz="4000" dirty="0">
              <a:solidFill>
                <a:schemeClr val="bg1"/>
              </a:solidFill>
              <a:effectLst>
                <a:outerShdw blurRad="38100" dist="38100" dir="2700000" algn="tl">
                  <a:srgbClr val="000000">
                    <a:alpha val="43137"/>
                  </a:srgbClr>
                </a:outerShdw>
              </a:effectLst>
            </a:endParaRPr>
          </a:p>
        </p:txBody>
      </p:sp>
      <p:pic>
        <p:nvPicPr>
          <p:cNvPr id="14" name="Picture 4" descr="http://www.city.yasu.lg.jp/doc/kyouikubu/seisyounen/files/keitai1_1.jpg"/>
          <p:cNvPicPr>
            <a:picLocks noChangeAspect="1" noChangeArrowheads="1"/>
          </p:cNvPicPr>
          <p:nvPr/>
        </p:nvPicPr>
        <p:blipFill>
          <a:blip r:embed="rId8" cstate="print"/>
          <a:srcRect l="28525" r="28525"/>
          <a:stretch>
            <a:fillRect/>
          </a:stretch>
        </p:blipFill>
        <p:spPr bwMode="auto">
          <a:xfrm>
            <a:off x="7308304" y="5577246"/>
            <a:ext cx="733463" cy="1280754"/>
          </a:xfrm>
          <a:prstGeom prst="rect">
            <a:avLst/>
          </a:prstGeom>
          <a:noFill/>
        </p:spPr>
      </p:pic>
      <p:pic>
        <p:nvPicPr>
          <p:cNvPr id="41986" name="Picture 2" descr="http://www.gizmohit.com/wp-content/uploads/2009/04/panasonic-tc-p54z1-plasma-display.jpg"/>
          <p:cNvPicPr>
            <a:picLocks noChangeAspect="1" noChangeArrowheads="1"/>
          </p:cNvPicPr>
          <p:nvPr/>
        </p:nvPicPr>
        <p:blipFill>
          <a:blip r:embed="rId10" cstate="print"/>
          <a:srcRect/>
          <a:stretch>
            <a:fillRect/>
          </a:stretch>
        </p:blipFill>
        <p:spPr bwMode="auto">
          <a:xfrm>
            <a:off x="4788024" y="4365104"/>
            <a:ext cx="1584176" cy="938365"/>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20"/>
          <p:cNvGrpSpPr/>
          <p:nvPr/>
        </p:nvGrpSpPr>
        <p:grpSpPr>
          <a:xfrm>
            <a:off x="827584" y="1772816"/>
            <a:ext cx="7200800" cy="2160240"/>
            <a:chOff x="827584" y="1772816"/>
            <a:chExt cx="7200800" cy="2160240"/>
          </a:xfrm>
        </p:grpSpPr>
        <p:pic>
          <p:nvPicPr>
            <p:cNvPr id="8" name="Picture 2"/>
            <p:cNvPicPr>
              <a:picLocks noChangeAspect="1" noChangeArrowheads="1"/>
            </p:cNvPicPr>
            <p:nvPr/>
          </p:nvPicPr>
          <p:blipFill>
            <a:blip r:embed="rId2" cstate="print"/>
            <a:srcRect l="44199" t="53924" r="4235" b="16875"/>
            <a:stretch>
              <a:fillRect/>
            </a:stretch>
          </p:blipFill>
          <p:spPr bwMode="auto">
            <a:xfrm>
              <a:off x="2411760" y="1772816"/>
              <a:ext cx="4032448" cy="1363168"/>
            </a:xfrm>
            <a:prstGeom prst="rect">
              <a:avLst/>
            </a:prstGeom>
            <a:noFill/>
            <a:ln w="9525">
              <a:noFill/>
              <a:miter lim="800000"/>
              <a:headEnd/>
              <a:tailEnd/>
            </a:ln>
          </p:spPr>
        </p:pic>
        <p:pic>
          <p:nvPicPr>
            <p:cNvPr id="11" name="Picture 2"/>
            <p:cNvPicPr>
              <a:picLocks noChangeAspect="1" noChangeArrowheads="1"/>
            </p:cNvPicPr>
            <p:nvPr/>
          </p:nvPicPr>
          <p:blipFill>
            <a:blip r:embed="rId2" cstate="print"/>
            <a:srcRect l="21885" t="53546" r="57857" b="17252"/>
            <a:stretch>
              <a:fillRect/>
            </a:stretch>
          </p:blipFill>
          <p:spPr bwMode="auto">
            <a:xfrm>
              <a:off x="6444208" y="1772816"/>
              <a:ext cx="1584176" cy="1363168"/>
            </a:xfrm>
            <a:prstGeom prst="rect">
              <a:avLst/>
            </a:prstGeom>
            <a:noFill/>
            <a:ln w="9525">
              <a:noFill/>
              <a:miter lim="800000"/>
              <a:headEnd/>
              <a:tailEnd/>
            </a:ln>
          </p:spPr>
        </p:pic>
        <p:pic>
          <p:nvPicPr>
            <p:cNvPr id="16" name="Picture 2"/>
            <p:cNvPicPr>
              <a:picLocks noChangeAspect="1" noChangeArrowheads="1"/>
            </p:cNvPicPr>
            <p:nvPr/>
          </p:nvPicPr>
          <p:blipFill>
            <a:blip r:embed="rId2" cstate="print"/>
            <a:srcRect l="21885" t="53546" r="57857" b="17252"/>
            <a:stretch>
              <a:fillRect/>
            </a:stretch>
          </p:blipFill>
          <p:spPr bwMode="auto">
            <a:xfrm>
              <a:off x="827584" y="1822483"/>
              <a:ext cx="1584176" cy="1363168"/>
            </a:xfrm>
            <a:prstGeom prst="rect">
              <a:avLst/>
            </a:prstGeom>
            <a:noFill/>
            <a:ln w="9525">
              <a:noFill/>
              <a:miter lim="800000"/>
              <a:headEnd/>
              <a:tailEnd/>
            </a:ln>
          </p:spPr>
        </p:pic>
        <p:pic>
          <p:nvPicPr>
            <p:cNvPr id="71682" name="Picture 2"/>
            <p:cNvPicPr>
              <a:picLocks noChangeAspect="1" noChangeArrowheads="1"/>
            </p:cNvPicPr>
            <p:nvPr/>
          </p:nvPicPr>
          <p:blipFill>
            <a:blip r:embed="rId2" cstate="print"/>
            <a:srcRect l="46041" t="14989" r="37384" b="49320"/>
            <a:stretch>
              <a:fillRect/>
            </a:stretch>
          </p:blipFill>
          <p:spPr bwMode="auto">
            <a:xfrm>
              <a:off x="3851920" y="2708920"/>
              <a:ext cx="1296144" cy="1224136"/>
            </a:xfrm>
            <a:prstGeom prst="rect">
              <a:avLst/>
            </a:prstGeom>
            <a:noFill/>
            <a:ln w="9525">
              <a:noFill/>
              <a:miter lim="800000"/>
              <a:headEnd/>
              <a:tailEnd/>
            </a:ln>
          </p:spPr>
        </p:pic>
      </p:grpSp>
      <p:grpSp>
        <p:nvGrpSpPr>
          <p:cNvPr id="3" name="グループ化 19"/>
          <p:cNvGrpSpPr/>
          <p:nvPr/>
        </p:nvGrpSpPr>
        <p:grpSpPr>
          <a:xfrm>
            <a:off x="827584" y="4509120"/>
            <a:ext cx="7272808" cy="2232248"/>
            <a:chOff x="827584" y="4077072"/>
            <a:chExt cx="7272808" cy="2232248"/>
          </a:xfrm>
        </p:grpSpPr>
        <p:pic>
          <p:nvPicPr>
            <p:cNvPr id="9" name="Picture 3"/>
            <p:cNvPicPr>
              <a:picLocks noChangeAspect="1" noChangeArrowheads="1"/>
            </p:cNvPicPr>
            <p:nvPr/>
          </p:nvPicPr>
          <p:blipFill>
            <a:blip r:embed="rId3" cstate="print"/>
            <a:srcRect l="44199" t="55158" r="4235" b="18885"/>
            <a:stretch>
              <a:fillRect/>
            </a:stretch>
          </p:blipFill>
          <p:spPr bwMode="auto">
            <a:xfrm>
              <a:off x="2483768" y="4183794"/>
              <a:ext cx="4032448" cy="1211705"/>
            </a:xfrm>
            <a:prstGeom prst="rect">
              <a:avLst/>
            </a:prstGeom>
            <a:noFill/>
            <a:ln w="9525">
              <a:noFill/>
              <a:miter lim="800000"/>
              <a:headEnd/>
              <a:tailEnd/>
            </a:ln>
          </p:spPr>
        </p:pic>
        <p:pic>
          <p:nvPicPr>
            <p:cNvPr id="12" name="Picture 3"/>
            <p:cNvPicPr>
              <a:picLocks noChangeAspect="1" noChangeArrowheads="1"/>
            </p:cNvPicPr>
            <p:nvPr/>
          </p:nvPicPr>
          <p:blipFill>
            <a:blip r:embed="rId3" cstate="print"/>
            <a:srcRect l="21885" t="54781" r="57857" b="19263"/>
            <a:stretch>
              <a:fillRect/>
            </a:stretch>
          </p:blipFill>
          <p:spPr bwMode="auto">
            <a:xfrm>
              <a:off x="6516216" y="4183794"/>
              <a:ext cx="1584176" cy="1211705"/>
            </a:xfrm>
            <a:prstGeom prst="rect">
              <a:avLst/>
            </a:prstGeom>
            <a:noFill/>
            <a:ln w="9525">
              <a:noFill/>
              <a:miter lim="800000"/>
              <a:headEnd/>
              <a:tailEnd/>
            </a:ln>
          </p:spPr>
        </p:pic>
        <p:pic>
          <p:nvPicPr>
            <p:cNvPr id="15" name="Picture 2"/>
            <p:cNvPicPr>
              <a:picLocks noChangeAspect="1" noChangeArrowheads="1"/>
            </p:cNvPicPr>
            <p:nvPr/>
          </p:nvPicPr>
          <p:blipFill>
            <a:blip r:embed="rId2" cstate="print"/>
            <a:srcRect l="21885" t="53546" r="57857" b="17252"/>
            <a:stretch>
              <a:fillRect/>
            </a:stretch>
          </p:blipFill>
          <p:spPr bwMode="auto">
            <a:xfrm>
              <a:off x="827584" y="4077072"/>
              <a:ext cx="1584176" cy="1363168"/>
            </a:xfrm>
            <a:prstGeom prst="rect">
              <a:avLst/>
            </a:prstGeom>
            <a:noFill/>
            <a:ln w="9525">
              <a:noFill/>
              <a:miter lim="800000"/>
              <a:headEnd/>
              <a:tailEnd/>
            </a:ln>
          </p:spPr>
        </p:pic>
        <p:pic>
          <p:nvPicPr>
            <p:cNvPr id="71683" name="Picture 3"/>
            <p:cNvPicPr>
              <a:picLocks noChangeAspect="1" noChangeArrowheads="1"/>
            </p:cNvPicPr>
            <p:nvPr/>
          </p:nvPicPr>
          <p:blipFill>
            <a:blip r:embed="rId3" cstate="print"/>
            <a:srcRect l="46041" t="16223" r="37384" b="48087"/>
            <a:stretch>
              <a:fillRect/>
            </a:stretch>
          </p:blipFill>
          <p:spPr bwMode="auto">
            <a:xfrm>
              <a:off x="3851920" y="5085184"/>
              <a:ext cx="1368152" cy="1224136"/>
            </a:xfrm>
            <a:prstGeom prst="rect">
              <a:avLst/>
            </a:prstGeom>
            <a:noFill/>
            <a:ln w="9525">
              <a:noFill/>
              <a:miter lim="800000"/>
              <a:headEnd/>
              <a:tailEnd/>
            </a:ln>
          </p:spPr>
        </p:pic>
      </p:grpSp>
      <p:sp>
        <p:nvSpPr>
          <p:cNvPr id="18" name="テキスト ボックス 17"/>
          <p:cNvSpPr txBox="1"/>
          <p:nvPr/>
        </p:nvSpPr>
        <p:spPr>
          <a:xfrm>
            <a:off x="251520" y="1412776"/>
            <a:ext cx="5739072"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altLang="ja-JP" dirty="0" smtClean="0"/>
              <a:t>x</a:t>
            </a:r>
            <a:r>
              <a:rPr lang="ja-JP" altLang="en-US" dirty="0" smtClean="0"/>
              <a:t>方向の振動と</a:t>
            </a:r>
            <a:r>
              <a:rPr lang="en-US" altLang="ja-JP" dirty="0" smtClean="0"/>
              <a:t>y</a:t>
            </a:r>
            <a:r>
              <a:rPr lang="ja-JP" altLang="en-US" dirty="0" smtClean="0"/>
              <a:t>方向の振動に対する屈折率が同じ場合</a:t>
            </a:r>
            <a:endParaRPr lang="en-US" altLang="ja-JP" dirty="0" smtClean="0"/>
          </a:p>
        </p:txBody>
      </p:sp>
      <p:sp>
        <p:nvSpPr>
          <p:cNvPr id="19" name="テキスト ボックス 18"/>
          <p:cNvSpPr txBox="1"/>
          <p:nvPr/>
        </p:nvSpPr>
        <p:spPr>
          <a:xfrm>
            <a:off x="251520" y="4077072"/>
            <a:ext cx="5739072"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altLang="ja-JP" dirty="0" smtClean="0"/>
              <a:t>x</a:t>
            </a:r>
            <a:r>
              <a:rPr lang="ja-JP" altLang="en-US" dirty="0" smtClean="0"/>
              <a:t>方向の振動と</a:t>
            </a:r>
            <a:r>
              <a:rPr lang="en-US" altLang="ja-JP" dirty="0" smtClean="0"/>
              <a:t>y</a:t>
            </a:r>
            <a:r>
              <a:rPr lang="ja-JP" altLang="en-US" dirty="0" smtClean="0"/>
              <a:t>方向の振動に対する屈折率が違う場合</a:t>
            </a:r>
            <a:endParaRPr lang="en-US" altLang="ja-JP" dirty="0" smtClean="0"/>
          </a:p>
        </p:txBody>
      </p:sp>
      <p:sp>
        <p:nvSpPr>
          <p:cNvPr id="22" name="テキスト ボックス 21"/>
          <p:cNvSpPr txBox="1"/>
          <p:nvPr/>
        </p:nvSpPr>
        <p:spPr>
          <a:xfrm>
            <a:off x="0" y="-27384"/>
            <a:ext cx="9144000" cy="1323439"/>
          </a:xfrm>
          <a:prstGeom prst="rect">
            <a:avLst/>
          </a:prstGeom>
          <a:noFill/>
        </p:spPr>
        <p:txBody>
          <a:bodyPr wrap="square" rtlCol="0">
            <a:spAutoFit/>
          </a:bodyPr>
          <a:lstStyle/>
          <a:p>
            <a:pPr algn="ctr"/>
            <a:r>
              <a:rPr kumimoji="1" lang="ja-JP" altLang="en-US" sz="4000" dirty="0" smtClean="0">
                <a:solidFill>
                  <a:schemeClr val="bg1"/>
                </a:solidFill>
                <a:effectLst>
                  <a:outerShdw blurRad="38100" dist="38100" dir="2700000" algn="tl">
                    <a:srgbClr val="000000">
                      <a:alpha val="43137"/>
                    </a:srgbClr>
                  </a:outerShdw>
                </a:effectLst>
              </a:rPr>
              <a:t>屈折率に異方性がある</a:t>
            </a:r>
            <a:r>
              <a:rPr lang="ja-JP" altLang="en-US" sz="4000" dirty="0" smtClean="0">
                <a:solidFill>
                  <a:schemeClr val="bg1"/>
                </a:solidFill>
                <a:effectLst>
                  <a:outerShdw blurRad="38100" dist="38100" dir="2700000" algn="tl">
                    <a:srgbClr val="000000">
                      <a:alpha val="43137"/>
                    </a:srgbClr>
                  </a:outerShdw>
                </a:effectLst>
              </a:rPr>
              <a:t>物質を</a:t>
            </a:r>
            <a:r>
              <a:rPr kumimoji="1" lang="ja-JP" altLang="en-US" sz="4000" dirty="0" smtClean="0">
                <a:solidFill>
                  <a:schemeClr val="bg1"/>
                </a:solidFill>
                <a:effectLst>
                  <a:outerShdw blurRad="38100" dist="38100" dir="2700000" algn="tl">
                    <a:srgbClr val="000000">
                      <a:alpha val="43137"/>
                    </a:srgbClr>
                  </a:outerShdw>
                </a:effectLst>
              </a:rPr>
              <a:t>通過する</a:t>
            </a:r>
            <a:endParaRPr kumimoji="1" lang="en-US" altLang="ja-JP" sz="4000" dirty="0" smtClean="0">
              <a:solidFill>
                <a:schemeClr val="bg1"/>
              </a:solidFill>
              <a:effectLst>
                <a:outerShdw blurRad="38100" dist="38100" dir="2700000" algn="tl">
                  <a:srgbClr val="000000">
                    <a:alpha val="43137"/>
                  </a:srgbClr>
                </a:outerShdw>
              </a:effectLst>
            </a:endParaRPr>
          </a:p>
          <a:p>
            <a:pPr algn="ctr"/>
            <a:r>
              <a:rPr kumimoji="1" lang="ja-JP" altLang="en-US" sz="4000" dirty="0" smtClean="0">
                <a:solidFill>
                  <a:schemeClr val="bg1"/>
                </a:solidFill>
                <a:effectLst>
                  <a:outerShdw blurRad="38100" dist="38100" dir="2700000" algn="tl">
                    <a:srgbClr val="000000">
                      <a:alpha val="43137"/>
                    </a:srgbClr>
                  </a:outerShdw>
                </a:effectLst>
              </a:rPr>
              <a:t>光の偏光状態はどうなるのか？</a:t>
            </a:r>
            <a:endParaRPr kumimoji="1" lang="ja-JP" altLang="en-US" sz="4000" dirty="0">
              <a:solidFill>
                <a:schemeClr val="bg1"/>
              </a:solidFill>
              <a:effectLst>
                <a:outerShdw blurRad="38100" dist="38100" dir="2700000" algn="tl">
                  <a:srgbClr val="000000">
                    <a:alpha val="43137"/>
                  </a:srgbClr>
                </a:outerShdw>
              </a:effectLst>
            </a:endParaRPr>
          </a:p>
        </p:txBody>
      </p:sp>
      <p:sp>
        <p:nvSpPr>
          <p:cNvPr id="23" name="テキスト ボックス 22"/>
          <p:cNvSpPr txBox="1"/>
          <p:nvPr/>
        </p:nvSpPr>
        <p:spPr>
          <a:xfrm>
            <a:off x="5652120" y="3212976"/>
            <a:ext cx="3185487"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ja-JP" altLang="en-US" dirty="0" smtClean="0"/>
              <a:t>入射偏光状態＝透過偏光状態</a:t>
            </a:r>
            <a:endParaRPr kumimoji="1" lang="ja-JP" altLang="en-US" dirty="0"/>
          </a:p>
        </p:txBody>
      </p:sp>
      <p:sp>
        <p:nvSpPr>
          <p:cNvPr id="24" name="テキスト ボックス 23"/>
          <p:cNvSpPr txBox="1"/>
          <p:nvPr/>
        </p:nvSpPr>
        <p:spPr>
          <a:xfrm>
            <a:off x="5695771" y="6084004"/>
            <a:ext cx="3196709"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ja-JP" altLang="en-US" dirty="0" smtClean="0"/>
              <a:t>入射偏光状態 ≠ 透過偏光状態</a:t>
            </a:r>
            <a:endParaRPr kumimoji="1" lang="ja-JP" altLang="en-US" dirty="0"/>
          </a:p>
        </p:txBody>
      </p:sp>
      <p:sp>
        <p:nvSpPr>
          <p:cNvPr id="25" name="テキスト ボックス 24"/>
          <p:cNvSpPr txBox="1"/>
          <p:nvPr/>
        </p:nvSpPr>
        <p:spPr>
          <a:xfrm>
            <a:off x="1259632" y="6093296"/>
            <a:ext cx="3033203" cy="523220"/>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kumimoji="1" lang="en-US" altLang="ja-JP" sz="1400" dirty="0" smtClean="0"/>
              <a:t>y</a:t>
            </a:r>
            <a:r>
              <a:rPr kumimoji="1" lang="ja-JP" altLang="en-US" sz="1400" dirty="0" smtClean="0"/>
              <a:t>方向の屈折率が大きい</a:t>
            </a:r>
            <a:endParaRPr kumimoji="1" lang="en-US" altLang="ja-JP" sz="1400" dirty="0" smtClean="0"/>
          </a:p>
          <a:p>
            <a:r>
              <a:rPr kumimoji="1" lang="en-US" altLang="ja-JP" sz="1400" dirty="0" smtClean="0">
                <a:sym typeface="Wingdings" pitchFamily="2" charset="2"/>
              </a:rPr>
              <a:t> </a:t>
            </a:r>
            <a:r>
              <a:rPr kumimoji="1" lang="en-US" altLang="ja-JP" sz="1400" dirty="0" smtClean="0"/>
              <a:t>y</a:t>
            </a:r>
            <a:r>
              <a:rPr kumimoji="1" lang="ja-JP" altLang="en-US" sz="1400" dirty="0" smtClean="0"/>
              <a:t>方向に振動する電磁波が遅れる</a:t>
            </a:r>
            <a:endParaRPr kumimoji="1" lang="ja-JP" altLang="en-US" sz="1400" dirty="0"/>
          </a:p>
        </p:txBody>
      </p:sp>
      <p:sp>
        <p:nvSpPr>
          <p:cNvPr id="20" name="テキスト ボックス 19"/>
          <p:cNvSpPr txBox="1"/>
          <p:nvPr/>
        </p:nvSpPr>
        <p:spPr>
          <a:xfrm>
            <a:off x="7668344" y="5445224"/>
            <a:ext cx="1107996"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kumimoji="1" lang="ja-JP" altLang="en-US" dirty="0" smtClean="0">
                <a:effectLst>
                  <a:outerShdw blurRad="38100" dist="38100" dir="2700000" algn="tl">
                    <a:srgbClr val="000000">
                      <a:alpha val="43137"/>
                    </a:srgbClr>
                  </a:outerShdw>
                </a:effectLst>
              </a:rPr>
              <a:t>楕円偏光</a:t>
            </a:r>
            <a:endParaRPr kumimoji="1" lang="ja-JP" altLang="en-US" dirty="0">
              <a:effectLst>
                <a:outerShdw blurRad="38100" dist="38100" dir="2700000" algn="tl">
                  <a:srgbClr val="000000">
                    <a:alpha val="43137"/>
                  </a:srgbClr>
                </a:outerShdw>
              </a:effectLst>
            </a:endParaRPr>
          </a:p>
        </p:txBody>
      </p:sp>
      <p:sp>
        <p:nvSpPr>
          <p:cNvPr id="21" name="テキスト ボックス 20"/>
          <p:cNvSpPr txBox="1"/>
          <p:nvPr/>
        </p:nvSpPr>
        <p:spPr>
          <a:xfrm>
            <a:off x="7668344" y="2636912"/>
            <a:ext cx="1107996"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kumimoji="1" lang="ja-JP" altLang="en-US" dirty="0" smtClean="0">
                <a:effectLst>
                  <a:outerShdw blurRad="38100" dist="38100" dir="2700000" algn="tl">
                    <a:srgbClr val="000000">
                      <a:alpha val="43137"/>
                    </a:srgbClr>
                  </a:outerShdw>
                </a:effectLst>
              </a:rPr>
              <a:t>直線偏光</a:t>
            </a:r>
            <a:endParaRPr kumimoji="1" lang="ja-JP" altLang="en-US" dirty="0">
              <a:effectLst>
                <a:outerShdw blurRad="38100" dist="38100" dir="2700000" algn="tl">
                  <a:srgbClr val="000000">
                    <a:alpha val="43137"/>
                  </a:srgbClr>
                </a:outerShdw>
              </a:effectLst>
            </a:endParaRPr>
          </a:p>
        </p:txBody>
      </p:sp>
      <p:sp>
        <p:nvSpPr>
          <p:cNvPr id="26" name="テキスト ボックス 25"/>
          <p:cNvSpPr txBox="1"/>
          <p:nvPr/>
        </p:nvSpPr>
        <p:spPr>
          <a:xfrm>
            <a:off x="1763688" y="2708920"/>
            <a:ext cx="1107996"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kumimoji="1" lang="ja-JP" altLang="en-US" dirty="0" smtClean="0">
                <a:effectLst>
                  <a:outerShdw blurRad="38100" dist="38100" dir="2700000" algn="tl">
                    <a:srgbClr val="000000">
                      <a:alpha val="43137"/>
                    </a:srgbClr>
                  </a:outerShdw>
                </a:effectLst>
              </a:rPr>
              <a:t>直線偏光</a:t>
            </a:r>
            <a:endParaRPr kumimoji="1" lang="ja-JP" altLang="en-US" dirty="0">
              <a:effectLst>
                <a:outerShdw blurRad="38100" dist="38100" dir="2700000" algn="tl">
                  <a:srgbClr val="000000">
                    <a:alpha val="43137"/>
                  </a:srgbClr>
                </a:outerShdw>
              </a:effectLst>
            </a:endParaRPr>
          </a:p>
        </p:txBody>
      </p:sp>
      <p:sp>
        <p:nvSpPr>
          <p:cNvPr id="27" name="テキスト ボックス 26"/>
          <p:cNvSpPr txBox="1"/>
          <p:nvPr/>
        </p:nvSpPr>
        <p:spPr>
          <a:xfrm>
            <a:off x="1763688" y="5373216"/>
            <a:ext cx="1107996"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kumimoji="1" lang="ja-JP" altLang="en-US" dirty="0" smtClean="0">
                <a:effectLst>
                  <a:outerShdw blurRad="38100" dist="38100" dir="2700000" algn="tl">
                    <a:srgbClr val="000000">
                      <a:alpha val="43137"/>
                    </a:srgbClr>
                  </a:outerShdw>
                </a:effectLst>
              </a:rPr>
              <a:t>直線偏光</a:t>
            </a:r>
            <a:endParaRPr kumimoji="1" lang="ja-JP" altLang="en-US" dirty="0">
              <a:effectLst>
                <a:outerShdw blurRad="38100" dist="38100" dir="2700000" algn="tl">
                  <a:srgbClr val="000000">
                    <a:alpha val="43137"/>
                  </a:srgbClr>
                </a:outerShdw>
              </a:effectLs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2160240" y="2564904"/>
            <a:ext cx="2745155" cy="2682503"/>
          </a:xfrm>
          <a:prstGeom prst="rect">
            <a:avLst/>
          </a:prstGeom>
          <a:noFill/>
          <a:ln w="9525">
            <a:noFill/>
            <a:miter lim="800000"/>
            <a:headEnd/>
            <a:tailEnd/>
          </a:ln>
          <a:effectLst/>
        </p:spPr>
      </p:pic>
      <p:pic>
        <p:nvPicPr>
          <p:cNvPr id="7" name="Picture 3"/>
          <p:cNvPicPr>
            <a:picLocks noChangeAspect="1" noChangeArrowheads="1"/>
          </p:cNvPicPr>
          <p:nvPr/>
        </p:nvPicPr>
        <p:blipFill>
          <a:blip r:embed="rId3" cstate="print"/>
          <a:srcRect/>
          <a:stretch>
            <a:fillRect/>
          </a:stretch>
        </p:blipFill>
        <p:spPr bwMode="auto">
          <a:xfrm>
            <a:off x="0" y="2686988"/>
            <a:ext cx="2736204" cy="2591723"/>
          </a:xfrm>
          <a:prstGeom prst="rect">
            <a:avLst/>
          </a:prstGeom>
          <a:noFill/>
          <a:ln w="9525">
            <a:noFill/>
            <a:miter lim="800000"/>
            <a:headEnd/>
            <a:tailEnd/>
          </a:ln>
          <a:effectLst/>
        </p:spPr>
      </p:pic>
      <p:sp>
        <p:nvSpPr>
          <p:cNvPr id="8" name="テキスト ボックス 7"/>
          <p:cNvSpPr txBox="1"/>
          <p:nvPr/>
        </p:nvSpPr>
        <p:spPr>
          <a:xfrm>
            <a:off x="0" y="-27384"/>
            <a:ext cx="9144000" cy="1323439"/>
          </a:xfrm>
          <a:prstGeom prst="rect">
            <a:avLst/>
          </a:prstGeom>
          <a:noFill/>
        </p:spPr>
        <p:txBody>
          <a:bodyPr wrap="square" rtlCol="0">
            <a:spAutoFit/>
          </a:bodyPr>
          <a:lstStyle/>
          <a:p>
            <a:pPr algn="ctr"/>
            <a:r>
              <a:rPr lang="ja-JP" altLang="en-US" sz="4000" dirty="0" smtClean="0">
                <a:solidFill>
                  <a:schemeClr val="bg1"/>
                </a:solidFill>
                <a:effectLst>
                  <a:outerShdw blurRad="38100" dist="38100" dir="2700000" algn="tl">
                    <a:srgbClr val="000000">
                      <a:alpha val="43137"/>
                    </a:srgbClr>
                  </a:outerShdw>
                </a:effectLst>
              </a:rPr>
              <a:t>直交する電磁波成分に</a:t>
            </a:r>
            <a:endParaRPr lang="en-US" altLang="ja-JP" sz="4000" dirty="0" smtClean="0">
              <a:solidFill>
                <a:schemeClr val="bg1"/>
              </a:solidFill>
              <a:effectLst>
                <a:outerShdw blurRad="38100" dist="38100" dir="2700000" algn="tl">
                  <a:srgbClr val="000000">
                    <a:alpha val="43137"/>
                  </a:srgbClr>
                </a:outerShdw>
              </a:effectLst>
            </a:endParaRPr>
          </a:p>
          <a:p>
            <a:pPr algn="ctr"/>
            <a:r>
              <a:rPr lang="ja-JP" altLang="en-US" sz="4000" dirty="0" smtClean="0">
                <a:solidFill>
                  <a:schemeClr val="bg1"/>
                </a:solidFill>
                <a:effectLst>
                  <a:outerShdw blurRad="38100" dist="38100" dir="2700000" algn="tl">
                    <a:srgbClr val="000000">
                      <a:alpha val="43137"/>
                    </a:srgbClr>
                  </a:outerShdw>
                </a:effectLst>
              </a:rPr>
              <a:t>位相差が生じるとどうなるのか？</a:t>
            </a:r>
            <a:endParaRPr kumimoji="1" lang="ja-JP" altLang="en-US" sz="4000" dirty="0">
              <a:solidFill>
                <a:schemeClr val="bg1"/>
              </a:solidFill>
              <a:effectLst>
                <a:outerShdw blurRad="38100" dist="38100" dir="2700000" algn="tl">
                  <a:srgbClr val="000000">
                    <a:alpha val="43137"/>
                  </a:srgbClr>
                </a:outerShdw>
              </a:effectLst>
            </a:endParaRPr>
          </a:p>
        </p:txBody>
      </p:sp>
      <p:sp>
        <p:nvSpPr>
          <p:cNvPr id="9" name="テキスト ボックス 8"/>
          <p:cNvSpPr txBox="1"/>
          <p:nvPr/>
        </p:nvSpPr>
        <p:spPr>
          <a:xfrm>
            <a:off x="899592" y="1556792"/>
            <a:ext cx="7340471" cy="646331"/>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kumimoji="1" lang="ja-JP" altLang="en-US" dirty="0" smtClean="0"/>
              <a:t>位相差無し：直線偏光（</a:t>
            </a:r>
            <a:r>
              <a:rPr kumimoji="1" lang="ja-JP" altLang="en-US" dirty="0" err="1" smtClean="0"/>
              <a:t>ｘ，ｙ</a:t>
            </a:r>
            <a:r>
              <a:rPr kumimoji="1" lang="ja-JP" altLang="en-US" dirty="0" smtClean="0"/>
              <a:t>成分の振幅比や</a:t>
            </a:r>
            <a:r>
              <a:rPr kumimoji="1" lang="en-US" altLang="ja-JP" dirty="0" smtClean="0"/>
              <a:t>±</a:t>
            </a:r>
            <a:r>
              <a:rPr kumimoji="1" lang="ja-JP" altLang="en-US" dirty="0" smtClean="0"/>
              <a:t>で角度等がかわる）</a:t>
            </a:r>
            <a:endParaRPr kumimoji="1" lang="en-US" altLang="ja-JP" dirty="0" smtClean="0"/>
          </a:p>
          <a:p>
            <a:r>
              <a:rPr lang="ja-JP" altLang="en-US" dirty="0" smtClean="0"/>
              <a:t>位相差有り：回転偏光（楕円や円，およびそれが傾いたもの）</a:t>
            </a:r>
            <a:endParaRPr kumimoji="1" lang="ja-JP" altLang="en-US" dirty="0"/>
          </a:p>
        </p:txBody>
      </p:sp>
      <p:grpSp>
        <p:nvGrpSpPr>
          <p:cNvPr id="2" name="グループ化 20"/>
          <p:cNvGrpSpPr/>
          <p:nvPr/>
        </p:nvGrpSpPr>
        <p:grpSpPr>
          <a:xfrm>
            <a:off x="4355976" y="3068960"/>
            <a:ext cx="4534121" cy="1682963"/>
            <a:chOff x="4355976" y="3068960"/>
            <a:chExt cx="4534121" cy="1682963"/>
          </a:xfrm>
        </p:grpSpPr>
        <p:pic>
          <p:nvPicPr>
            <p:cNvPr id="70660" name="Picture 4" descr="http://plc.cwru.edu/tutorial/enhanced/files/lc/light/GRAPHICS/Inphase.gif"/>
            <p:cNvPicPr>
              <a:picLocks noChangeAspect="1" noChangeArrowheads="1"/>
            </p:cNvPicPr>
            <p:nvPr/>
          </p:nvPicPr>
          <p:blipFill>
            <a:blip r:embed="rId4" cstate="print"/>
            <a:srcRect/>
            <a:stretch>
              <a:fillRect/>
            </a:stretch>
          </p:blipFill>
          <p:spPr bwMode="auto">
            <a:xfrm>
              <a:off x="4355976" y="3429000"/>
              <a:ext cx="4534121" cy="1322923"/>
            </a:xfrm>
            <a:prstGeom prst="rect">
              <a:avLst/>
            </a:prstGeom>
            <a:noFill/>
          </p:spPr>
        </p:pic>
        <p:cxnSp>
          <p:nvCxnSpPr>
            <p:cNvPr id="12" name="直線コネクタ 11"/>
            <p:cNvCxnSpPr/>
            <p:nvPr/>
          </p:nvCxnSpPr>
          <p:spPr>
            <a:xfrm rot="16200000" flipH="1">
              <a:off x="7878286" y="3854966"/>
              <a:ext cx="598360" cy="565932"/>
            </a:xfrm>
            <a:prstGeom prst="line">
              <a:avLst/>
            </a:prstGeom>
            <a:ln>
              <a:prstDash val="sysDot"/>
            </a:ln>
          </p:spPr>
          <p:style>
            <a:lnRef idx="3">
              <a:schemeClr val="accent2"/>
            </a:lnRef>
            <a:fillRef idx="0">
              <a:schemeClr val="accent2"/>
            </a:fillRef>
            <a:effectRef idx="2">
              <a:schemeClr val="accent2"/>
            </a:effectRef>
            <a:fontRef idx="minor">
              <a:schemeClr val="tx1"/>
            </a:fontRef>
          </p:style>
        </p:cxnSp>
        <p:sp>
          <p:nvSpPr>
            <p:cNvPr id="13" name="テキスト ボックス 12"/>
            <p:cNvSpPr txBox="1"/>
            <p:nvPr/>
          </p:nvSpPr>
          <p:spPr>
            <a:xfrm>
              <a:off x="6156176" y="3068960"/>
              <a:ext cx="1618364" cy="30777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ja-JP" altLang="en-US" sz="1400" dirty="0" smtClean="0"/>
                <a:t>この成分は無い</a:t>
              </a:r>
              <a:endParaRPr kumimoji="1" lang="ja-JP" altLang="en-US" sz="1400" dirty="0"/>
            </a:p>
          </p:txBody>
        </p:sp>
        <p:cxnSp>
          <p:nvCxnSpPr>
            <p:cNvPr id="17" name="直線矢印コネクタ 16"/>
            <p:cNvCxnSpPr/>
            <p:nvPr/>
          </p:nvCxnSpPr>
          <p:spPr>
            <a:xfrm>
              <a:off x="7020272" y="3356992"/>
              <a:ext cx="864096" cy="50405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グループ化 21"/>
          <p:cNvGrpSpPr/>
          <p:nvPr/>
        </p:nvGrpSpPr>
        <p:grpSpPr>
          <a:xfrm>
            <a:off x="4355975" y="4869160"/>
            <a:ext cx="4568041" cy="1656184"/>
            <a:chOff x="4355975" y="4869160"/>
            <a:chExt cx="4568041" cy="1656184"/>
          </a:xfrm>
        </p:grpSpPr>
        <p:pic>
          <p:nvPicPr>
            <p:cNvPr id="70664" name="Picture 8" descr="http://plc.cwru.edu/tutorial/enhanced/files/lc/light/GRAPHICS/90deg.gif"/>
            <p:cNvPicPr>
              <a:picLocks noChangeAspect="1" noChangeArrowheads="1"/>
            </p:cNvPicPr>
            <p:nvPr/>
          </p:nvPicPr>
          <p:blipFill>
            <a:blip r:embed="rId5" cstate="print"/>
            <a:srcRect/>
            <a:stretch>
              <a:fillRect/>
            </a:stretch>
          </p:blipFill>
          <p:spPr bwMode="auto">
            <a:xfrm>
              <a:off x="4355975" y="5157192"/>
              <a:ext cx="4568041" cy="1368152"/>
            </a:xfrm>
            <a:prstGeom prst="rect">
              <a:avLst/>
            </a:prstGeom>
            <a:noFill/>
          </p:spPr>
        </p:pic>
        <p:cxnSp>
          <p:nvCxnSpPr>
            <p:cNvPr id="11" name="直線コネクタ 10"/>
            <p:cNvCxnSpPr/>
            <p:nvPr/>
          </p:nvCxnSpPr>
          <p:spPr>
            <a:xfrm rot="16200000" flipH="1">
              <a:off x="7950294" y="5511150"/>
              <a:ext cx="598360" cy="565932"/>
            </a:xfrm>
            <a:prstGeom prst="line">
              <a:avLst/>
            </a:prstGeom>
            <a:ln>
              <a:prstDash val="sysDot"/>
            </a:ln>
          </p:spPr>
          <p:style>
            <a:lnRef idx="3">
              <a:schemeClr val="accent2"/>
            </a:lnRef>
            <a:fillRef idx="0">
              <a:schemeClr val="accent2"/>
            </a:fillRef>
            <a:effectRef idx="2">
              <a:schemeClr val="accent2"/>
            </a:effectRef>
            <a:fontRef idx="minor">
              <a:schemeClr val="tx1"/>
            </a:fontRef>
          </p:style>
        </p:cxnSp>
        <p:cxnSp>
          <p:nvCxnSpPr>
            <p:cNvPr id="19" name="直線矢印コネクタ 18"/>
            <p:cNvCxnSpPr/>
            <p:nvPr/>
          </p:nvCxnSpPr>
          <p:spPr>
            <a:xfrm>
              <a:off x="6948264" y="5157192"/>
              <a:ext cx="1008112" cy="36004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6156176" y="4869160"/>
              <a:ext cx="1618364" cy="30777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ja-JP" altLang="en-US" sz="1400" dirty="0" smtClean="0"/>
                <a:t>この成分が現れる</a:t>
              </a:r>
              <a:endParaRPr kumimoji="1" lang="ja-JP" altLang="en-US" sz="1400" dirty="0"/>
            </a:p>
          </p:txBody>
        </p:sp>
      </p:grpSp>
      <p:sp>
        <p:nvSpPr>
          <p:cNvPr id="23" name="テキスト ボックス 22"/>
          <p:cNvSpPr txBox="1"/>
          <p:nvPr/>
        </p:nvSpPr>
        <p:spPr>
          <a:xfrm>
            <a:off x="251520" y="5602014"/>
            <a:ext cx="4108817" cy="923330"/>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kumimoji="1" lang="ja-JP" altLang="en-US" dirty="0" smtClean="0"/>
              <a:t>もともとの直線偏光と直交する成分は</a:t>
            </a:r>
            <a:endParaRPr kumimoji="1" lang="en-US" altLang="ja-JP" dirty="0" smtClean="0"/>
          </a:p>
          <a:p>
            <a:r>
              <a:rPr lang="ja-JP" altLang="en-US" dirty="0" smtClean="0"/>
              <a:t>無かったのに，位相がずれたことで，</a:t>
            </a:r>
            <a:endParaRPr lang="en-US" altLang="ja-JP" dirty="0" smtClean="0"/>
          </a:p>
          <a:p>
            <a:r>
              <a:rPr kumimoji="1" lang="ja-JP" altLang="en-US" dirty="0" smtClean="0"/>
              <a:t>直交する成分も現れる</a:t>
            </a:r>
            <a:endParaRPr kumimoji="1" lang="en-US" altLang="ja-JP" dirty="0" smtClean="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27384"/>
            <a:ext cx="9144000" cy="1323439"/>
          </a:xfrm>
          <a:prstGeom prst="rect">
            <a:avLst/>
          </a:prstGeom>
          <a:noFill/>
        </p:spPr>
        <p:txBody>
          <a:bodyPr wrap="square" rtlCol="0">
            <a:spAutoFit/>
          </a:bodyPr>
          <a:lstStyle/>
          <a:p>
            <a:pPr algn="ctr"/>
            <a:r>
              <a:rPr lang="ja-JP" altLang="en-US" sz="4000" dirty="0" smtClean="0">
                <a:solidFill>
                  <a:schemeClr val="bg1"/>
                </a:solidFill>
                <a:effectLst>
                  <a:outerShdw blurRad="38100" dist="38100" dir="2700000" algn="tl">
                    <a:srgbClr val="000000">
                      <a:alpha val="43137"/>
                    </a:srgbClr>
                  </a:outerShdw>
                </a:effectLst>
              </a:rPr>
              <a:t>偏光子と直交しない成分があると</a:t>
            </a:r>
            <a:endParaRPr lang="en-US" altLang="ja-JP" sz="4000" dirty="0" smtClean="0">
              <a:solidFill>
                <a:schemeClr val="bg1"/>
              </a:solidFill>
              <a:effectLst>
                <a:outerShdw blurRad="38100" dist="38100" dir="2700000" algn="tl">
                  <a:srgbClr val="000000">
                    <a:alpha val="43137"/>
                  </a:srgbClr>
                </a:outerShdw>
              </a:effectLst>
            </a:endParaRPr>
          </a:p>
          <a:p>
            <a:pPr algn="ctr"/>
            <a:r>
              <a:rPr kumimoji="1" lang="ja-JP" altLang="en-US" sz="4000" dirty="0" smtClean="0">
                <a:solidFill>
                  <a:schemeClr val="bg1"/>
                </a:solidFill>
                <a:effectLst>
                  <a:outerShdw blurRad="38100" dist="38100" dir="2700000" algn="tl">
                    <a:srgbClr val="000000">
                      <a:alpha val="43137"/>
                    </a:srgbClr>
                  </a:outerShdw>
                </a:effectLst>
              </a:rPr>
              <a:t>透過光はどうなるのか？</a:t>
            </a:r>
            <a:endParaRPr kumimoji="1" lang="ja-JP" altLang="en-US" sz="4000" dirty="0">
              <a:solidFill>
                <a:schemeClr val="bg1"/>
              </a:solidFill>
              <a:effectLst>
                <a:outerShdw blurRad="38100" dist="38100" dir="2700000" algn="tl">
                  <a:srgbClr val="000000">
                    <a:alpha val="43137"/>
                  </a:srgbClr>
                </a:outerShdw>
              </a:effectLst>
            </a:endParaRPr>
          </a:p>
        </p:txBody>
      </p:sp>
      <p:pic>
        <p:nvPicPr>
          <p:cNvPr id="3" name="Picture 3" descr="D:\2010-osaka\2010-00-00-白藤-講義\2010-10-01-白藤-講義-電子デバイス工学\2011-01-26-表示デバイス\ＬＣＤ\９０度入射.gif"/>
          <p:cNvPicPr>
            <a:picLocks noChangeAspect="1" noChangeArrowheads="1" noCrop="1"/>
          </p:cNvPicPr>
          <p:nvPr/>
        </p:nvPicPr>
        <p:blipFill>
          <a:blip r:embed="rId2" cstate="print"/>
          <a:srcRect/>
          <a:stretch>
            <a:fillRect/>
          </a:stretch>
        </p:blipFill>
        <p:spPr bwMode="auto">
          <a:xfrm>
            <a:off x="1115616" y="3849960"/>
            <a:ext cx="3276600" cy="2819400"/>
          </a:xfrm>
          <a:prstGeom prst="rect">
            <a:avLst/>
          </a:prstGeom>
          <a:noFill/>
        </p:spPr>
      </p:pic>
      <p:pic>
        <p:nvPicPr>
          <p:cNvPr id="80898" name="Picture 2" descr="D:\2010-osaka\2010-00-00-白藤-講義\2010-10-01-白藤-講義-電子デバイス工学\2011-01-26-表示デバイス\ＬＣＤ\図面\偏光子：円偏光入射.gif"/>
          <p:cNvPicPr>
            <a:picLocks noChangeAspect="1" noChangeArrowheads="1" noCrop="1"/>
          </p:cNvPicPr>
          <p:nvPr/>
        </p:nvPicPr>
        <p:blipFill>
          <a:blip r:embed="rId3" cstate="print"/>
          <a:srcRect/>
          <a:stretch>
            <a:fillRect/>
          </a:stretch>
        </p:blipFill>
        <p:spPr bwMode="auto">
          <a:xfrm>
            <a:off x="4860032" y="3921968"/>
            <a:ext cx="3124200" cy="2743200"/>
          </a:xfrm>
          <a:prstGeom prst="rect">
            <a:avLst/>
          </a:prstGeom>
          <a:noFill/>
        </p:spPr>
      </p:pic>
      <p:sp>
        <p:nvSpPr>
          <p:cNvPr id="5" name="テキスト ボックス 4"/>
          <p:cNvSpPr txBox="1"/>
          <p:nvPr/>
        </p:nvSpPr>
        <p:spPr>
          <a:xfrm>
            <a:off x="564808" y="1988840"/>
            <a:ext cx="3647152" cy="923330"/>
          </a:xfrm>
          <a:prstGeom prst="rect">
            <a:avLst/>
          </a:prstGeom>
          <a:solidFill>
            <a:srgbClr val="FFFF00"/>
          </a:solidFill>
        </p:spPr>
        <p:style>
          <a:lnRef idx="0">
            <a:schemeClr val="accent6"/>
          </a:lnRef>
          <a:fillRef idx="3">
            <a:schemeClr val="accent6"/>
          </a:fillRef>
          <a:effectRef idx="3">
            <a:schemeClr val="accent6"/>
          </a:effectRef>
          <a:fontRef idx="minor">
            <a:schemeClr val="lt1"/>
          </a:fontRef>
        </p:style>
        <p:txBody>
          <a:bodyPr wrap="none" rtlCol="0">
            <a:spAutoFit/>
          </a:bodyPr>
          <a:lstStyle/>
          <a:p>
            <a:r>
              <a:rPr lang="ja-JP" altLang="en-US" dirty="0" smtClean="0">
                <a:solidFill>
                  <a:schemeClr val="tx1"/>
                </a:solidFill>
              </a:rPr>
              <a:t>液晶を通過した光が</a:t>
            </a:r>
            <a:endParaRPr lang="en-US" altLang="ja-JP" dirty="0" smtClean="0">
              <a:solidFill>
                <a:schemeClr val="tx1"/>
              </a:solidFill>
            </a:endParaRPr>
          </a:p>
          <a:p>
            <a:r>
              <a:rPr lang="ja-JP" altLang="en-US" dirty="0" smtClean="0">
                <a:solidFill>
                  <a:schemeClr val="tx1"/>
                </a:solidFill>
              </a:rPr>
              <a:t>偏光子と直交する直線偏光だけと</a:t>
            </a:r>
            <a:endParaRPr lang="en-US" altLang="ja-JP" dirty="0" smtClean="0">
              <a:solidFill>
                <a:schemeClr val="tx1"/>
              </a:solidFill>
            </a:endParaRPr>
          </a:p>
          <a:p>
            <a:r>
              <a:rPr lang="ja-JP" altLang="en-US" dirty="0" smtClean="0">
                <a:solidFill>
                  <a:schemeClr val="tx1"/>
                </a:solidFill>
              </a:rPr>
              <a:t>なっている</a:t>
            </a:r>
            <a:endParaRPr lang="en-US" altLang="ja-JP" dirty="0" smtClean="0">
              <a:solidFill>
                <a:schemeClr val="tx1"/>
              </a:solidFill>
            </a:endParaRPr>
          </a:p>
        </p:txBody>
      </p:sp>
      <p:sp>
        <p:nvSpPr>
          <p:cNvPr id="6" name="テキスト ボックス 5"/>
          <p:cNvSpPr txBox="1"/>
          <p:nvPr/>
        </p:nvSpPr>
        <p:spPr>
          <a:xfrm>
            <a:off x="4885288" y="1988840"/>
            <a:ext cx="3647152" cy="923330"/>
          </a:xfrm>
          <a:prstGeom prst="rect">
            <a:avLst/>
          </a:prstGeom>
          <a:solidFill>
            <a:srgbClr val="FFFF00"/>
          </a:solidFill>
        </p:spPr>
        <p:style>
          <a:lnRef idx="0">
            <a:schemeClr val="accent6"/>
          </a:lnRef>
          <a:fillRef idx="3">
            <a:schemeClr val="accent6"/>
          </a:fillRef>
          <a:effectRef idx="3">
            <a:schemeClr val="accent6"/>
          </a:effectRef>
          <a:fontRef idx="minor">
            <a:schemeClr val="lt1"/>
          </a:fontRef>
        </p:style>
        <p:txBody>
          <a:bodyPr wrap="none" rtlCol="0">
            <a:spAutoFit/>
          </a:bodyPr>
          <a:lstStyle/>
          <a:p>
            <a:r>
              <a:rPr lang="ja-JP" altLang="en-US" dirty="0" smtClean="0">
                <a:solidFill>
                  <a:schemeClr val="tx1"/>
                </a:solidFill>
              </a:rPr>
              <a:t>液晶を通過した光が</a:t>
            </a:r>
            <a:endParaRPr lang="en-US" altLang="ja-JP" dirty="0" smtClean="0">
              <a:solidFill>
                <a:schemeClr val="tx1"/>
              </a:solidFill>
            </a:endParaRPr>
          </a:p>
          <a:p>
            <a:r>
              <a:rPr lang="ja-JP" altLang="en-US" dirty="0" smtClean="0">
                <a:solidFill>
                  <a:schemeClr val="tx1"/>
                </a:solidFill>
              </a:rPr>
              <a:t>偏光子と直交しない成分をもった</a:t>
            </a:r>
            <a:endParaRPr lang="en-US" altLang="ja-JP" dirty="0" smtClean="0">
              <a:solidFill>
                <a:schemeClr val="tx1"/>
              </a:solidFill>
            </a:endParaRPr>
          </a:p>
          <a:p>
            <a:r>
              <a:rPr lang="ja-JP" altLang="en-US" dirty="0" smtClean="0">
                <a:solidFill>
                  <a:schemeClr val="tx1"/>
                </a:solidFill>
              </a:rPr>
              <a:t>円（楕円）偏光になってしまう</a:t>
            </a:r>
            <a:endParaRPr lang="en-US" altLang="ja-JP" dirty="0" smtClean="0">
              <a:solidFill>
                <a:schemeClr val="tx1"/>
              </a:solidFill>
            </a:endParaRPr>
          </a:p>
        </p:txBody>
      </p:sp>
      <p:sp>
        <p:nvSpPr>
          <p:cNvPr id="7" name="正方形/長方形 6"/>
          <p:cNvSpPr/>
          <p:nvPr/>
        </p:nvSpPr>
        <p:spPr>
          <a:xfrm>
            <a:off x="4885288" y="3070701"/>
            <a:ext cx="3600400" cy="646331"/>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ja-JP" altLang="en-US" dirty="0" smtClean="0">
                <a:effectLst>
                  <a:outerShdw blurRad="38100" dist="38100" dir="2700000" algn="tl">
                    <a:srgbClr val="000000">
                      <a:alpha val="43137"/>
                    </a:srgbClr>
                  </a:outerShdw>
                </a:effectLst>
                <a:sym typeface="Wingdings" pitchFamily="2" charset="2"/>
              </a:rPr>
              <a:t>偏光子の方位角と平行な成分が</a:t>
            </a:r>
            <a:endParaRPr lang="en-US" altLang="ja-JP" dirty="0" smtClean="0">
              <a:effectLst>
                <a:outerShdw blurRad="38100" dist="38100" dir="2700000" algn="tl">
                  <a:srgbClr val="000000">
                    <a:alpha val="43137"/>
                  </a:srgbClr>
                </a:outerShdw>
              </a:effectLst>
              <a:sym typeface="Wingdings" pitchFamily="2" charset="2"/>
            </a:endParaRPr>
          </a:p>
          <a:p>
            <a:pPr algn="ctr"/>
            <a:r>
              <a:rPr lang="ja-JP" altLang="en-US" dirty="0" smtClean="0">
                <a:effectLst>
                  <a:outerShdw blurRad="38100" dist="38100" dir="2700000" algn="tl">
                    <a:srgbClr val="000000">
                      <a:alpha val="43137"/>
                    </a:srgbClr>
                  </a:outerShdw>
                </a:effectLst>
                <a:sym typeface="Wingdings" pitchFamily="2" charset="2"/>
              </a:rPr>
              <a:t>偏光子から漏れ出る</a:t>
            </a:r>
            <a:endParaRPr lang="en-US" altLang="ja-JP" dirty="0" smtClean="0">
              <a:effectLst>
                <a:outerShdw blurRad="38100" dist="38100" dir="2700000" algn="tl">
                  <a:srgbClr val="000000">
                    <a:alpha val="43137"/>
                  </a:srgbClr>
                </a:outerShdw>
              </a:effectLst>
              <a:sym typeface="Wingdings" pitchFamily="2" charset="2"/>
            </a:endParaRPr>
          </a:p>
        </p:txBody>
      </p:sp>
      <p:sp>
        <p:nvSpPr>
          <p:cNvPr id="8" name="正方形/長方形 7"/>
          <p:cNvSpPr/>
          <p:nvPr/>
        </p:nvSpPr>
        <p:spPr>
          <a:xfrm>
            <a:off x="564808" y="3068960"/>
            <a:ext cx="3600400" cy="369332"/>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ja-JP" altLang="en-US" dirty="0" smtClean="0">
                <a:effectLst>
                  <a:outerShdw blurRad="38100" dist="38100" dir="2700000" algn="tl">
                    <a:srgbClr val="000000">
                      <a:alpha val="43137"/>
                    </a:srgbClr>
                  </a:outerShdw>
                </a:effectLst>
                <a:sym typeface="Wingdings" pitchFamily="2" charset="2"/>
              </a:rPr>
              <a:t>光は偏光子で遮断される</a:t>
            </a:r>
            <a:endParaRPr lang="en-US" altLang="ja-JP" dirty="0" smtClean="0">
              <a:effectLst>
                <a:outerShdw blurRad="38100" dist="38100" dir="2700000" algn="tl">
                  <a:srgbClr val="000000">
                    <a:alpha val="43137"/>
                  </a:srgbClr>
                </a:outerShdw>
              </a:effectLst>
              <a:sym typeface="Wingdings" pitchFamily="2" charset="2"/>
            </a:endParaRPr>
          </a:p>
        </p:txBody>
      </p:sp>
      <p:sp>
        <p:nvSpPr>
          <p:cNvPr id="9" name="テキスト ボックス 8"/>
          <p:cNvSpPr txBox="1"/>
          <p:nvPr/>
        </p:nvSpPr>
        <p:spPr>
          <a:xfrm>
            <a:off x="539552" y="1484784"/>
            <a:ext cx="3672408"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kumimoji="1" lang="ja-JP" altLang="en-US" dirty="0" smtClean="0"/>
              <a:t>真正面から見たとき</a:t>
            </a:r>
            <a:endParaRPr kumimoji="1" lang="ja-JP" altLang="en-US" dirty="0"/>
          </a:p>
        </p:txBody>
      </p:sp>
      <p:sp>
        <p:nvSpPr>
          <p:cNvPr id="10" name="テキスト ボックス 9"/>
          <p:cNvSpPr txBox="1"/>
          <p:nvPr/>
        </p:nvSpPr>
        <p:spPr>
          <a:xfrm>
            <a:off x="4889312" y="1484784"/>
            <a:ext cx="3643127"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kumimoji="1" lang="ja-JP" altLang="en-US" dirty="0" smtClean="0"/>
              <a:t>斜めから見たとき</a:t>
            </a:r>
            <a:endParaRPr kumimoji="1" lang="ja-JP" alt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27384"/>
            <a:ext cx="9144000" cy="1323439"/>
          </a:xfrm>
          <a:prstGeom prst="rect">
            <a:avLst/>
          </a:prstGeom>
          <a:noFill/>
        </p:spPr>
        <p:txBody>
          <a:bodyPr wrap="square" rtlCol="0">
            <a:spAutoFit/>
          </a:bodyPr>
          <a:lstStyle/>
          <a:p>
            <a:pPr algn="ctr"/>
            <a:r>
              <a:rPr kumimoji="1" lang="ja-JP" altLang="en-US" sz="4000" dirty="0" smtClean="0">
                <a:solidFill>
                  <a:schemeClr val="bg1"/>
                </a:solidFill>
                <a:effectLst>
                  <a:outerShdw blurRad="38100" dist="38100" dir="2700000" algn="tl">
                    <a:srgbClr val="000000">
                      <a:alpha val="43137"/>
                    </a:srgbClr>
                  </a:outerShdw>
                </a:effectLst>
              </a:rPr>
              <a:t>斜めから見たときの液晶の問題の</a:t>
            </a:r>
            <a:endParaRPr kumimoji="1" lang="en-US" altLang="ja-JP" sz="4000" dirty="0" smtClean="0">
              <a:solidFill>
                <a:schemeClr val="bg1"/>
              </a:solidFill>
              <a:effectLst>
                <a:outerShdw blurRad="38100" dist="38100" dir="2700000" algn="tl">
                  <a:srgbClr val="000000">
                    <a:alpha val="43137"/>
                  </a:srgbClr>
                </a:outerShdw>
              </a:effectLst>
            </a:endParaRPr>
          </a:p>
          <a:p>
            <a:pPr algn="ctr"/>
            <a:r>
              <a:rPr lang="ja-JP" altLang="en-US" sz="4000" dirty="0" smtClean="0">
                <a:solidFill>
                  <a:schemeClr val="bg1"/>
                </a:solidFill>
                <a:effectLst>
                  <a:outerShdw blurRad="38100" dist="38100" dir="2700000" algn="tl">
                    <a:srgbClr val="000000">
                      <a:alpha val="43137"/>
                    </a:srgbClr>
                  </a:outerShdw>
                </a:effectLst>
              </a:rPr>
              <a:t>基本的な原因とその解決法</a:t>
            </a:r>
            <a:endParaRPr lang="en-US" altLang="ja-JP" sz="4000" dirty="0" smtClean="0">
              <a:solidFill>
                <a:schemeClr val="bg1"/>
              </a:solidFill>
              <a:effectLst>
                <a:outerShdw blurRad="38100" dist="38100" dir="2700000" algn="tl">
                  <a:srgbClr val="000000">
                    <a:alpha val="43137"/>
                  </a:srgbClr>
                </a:outerShdw>
              </a:effectLst>
            </a:endParaRPr>
          </a:p>
        </p:txBody>
      </p:sp>
      <p:sp>
        <p:nvSpPr>
          <p:cNvPr id="3" name="テキスト ボックス 2"/>
          <p:cNvSpPr txBox="1"/>
          <p:nvPr/>
        </p:nvSpPr>
        <p:spPr>
          <a:xfrm>
            <a:off x="971600" y="1410450"/>
            <a:ext cx="7200800" cy="52322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kumimoji="1" lang="ja-JP" altLang="en-US" sz="2800" dirty="0" smtClean="0"/>
              <a:t>要するに何が原因であったか？</a:t>
            </a:r>
            <a:endParaRPr kumimoji="1" lang="ja-JP" altLang="en-US" sz="2800" dirty="0"/>
          </a:p>
        </p:txBody>
      </p:sp>
      <p:sp>
        <p:nvSpPr>
          <p:cNvPr id="7" name="テキスト ボックス 6"/>
          <p:cNvSpPr txBox="1"/>
          <p:nvPr/>
        </p:nvSpPr>
        <p:spPr>
          <a:xfrm>
            <a:off x="971600" y="2058522"/>
            <a:ext cx="7200800" cy="138499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ja-JP" altLang="en-US" sz="2800" dirty="0" smtClean="0"/>
              <a:t>斜めに液晶を見たときの屈折率</a:t>
            </a:r>
            <a:r>
              <a:rPr lang="en-US" altLang="ja-JP" sz="2800" dirty="0" smtClean="0"/>
              <a:t>(</a:t>
            </a:r>
            <a:r>
              <a:rPr lang="en-US" altLang="ja-JP" sz="2800" dirty="0" err="1" smtClean="0"/>
              <a:t>x,y</a:t>
            </a:r>
            <a:r>
              <a:rPr lang="en-US" altLang="ja-JP" sz="2800" dirty="0" smtClean="0"/>
              <a:t>)</a:t>
            </a:r>
            <a:r>
              <a:rPr lang="ja-JP" altLang="en-US" sz="2800" dirty="0" smtClean="0"/>
              <a:t>成分が違うこと（それにより発生する光の</a:t>
            </a:r>
            <a:r>
              <a:rPr lang="en-US" altLang="ja-JP" sz="2800" dirty="0" smtClean="0"/>
              <a:t>(</a:t>
            </a:r>
            <a:r>
              <a:rPr lang="en-US" altLang="ja-JP" sz="2800" dirty="0" err="1" smtClean="0"/>
              <a:t>x,y</a:t>
            </a:r>
            <a:r>
              <a:rPr lang="en-US" altLang="ja-JP" sz="2800" dirty="0" smtClean="0"/>
              <a:t>)</a:t>
            </a:r>
            <a:r>
              <a:rPr lang="ja-JP" altLang="en-US" sz="2800" dirty="0" smtClean="0"/>
              <a:t>成分の位相差）</a:t>
            </a:r>
            <a:endParaRPr lang="en-US" altLang="ja-JP" sz="2800" dirty="0" smtClean="0"/>
          </a:p>
        </p:txBody>
      </p:sp>
      <p:sp>
        <p:nvSpPr>
          <p:cNvPr id="10" name="テキスト ボックス 9"/>
          <p:cNvSpPr txBox="1"/>
          <p:nvPr/>
        </p:nvSpPr>
        <p:spPr>
          <a:xfrm>
            <a:off x="971600" y="3607857"/>
            <a:ext cx="7200800" cy="52322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kumimoji="1" lang="ja-JP" altLang="en-US" sz="2800" dirty="0" smtClean="0"/>
              <a:t>本質的な解決法</a:t>
            </a:r>
            <a:endParaRPr kumimoji="1" lang="en-US" altLang="ja-JP" sz="2800" dirty="0" smtClean="0"/>
          </a:p>
        </p:txBody>
      </p:sp>
      <p:sp>
        <p:nvSpPr>
          <p:cNvPr id="11" name="テキスト ボックス 10"/>
          <p:cNvSpPr txBox="1"/>
          <p:nvPr/>
        </p:nvSpPr>
        <p:spPr>
          <a:xfrm>
            <a:off x="971600" y="4203085"/>
            <a:ext cx="720080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kumimoji="1" lang="ja-JP" altLang="en-US" sz="2800" dirty="0" smtClean="0"/>
              <a:t>位相差をゼロに戻せばよい．</a:t>
            </a:r>
            <a:endParaRPr kumimoji="1" lang="en-US" altLang="ja-JP" sz="2800" dirty="0" smtClean="0"/>
          </a:p>
        </p:txBody>
      </p:sp>
      <p:sp>
        <p:nvSpPr>
          <p:cNvPr id="12" name="テキスト ボックス 11"/>
          <p:cNvSpPr txBox="1"/>
          <p:nvPr/>
        </p:nvSpPr>
        <p:spPr>
          <a:xfrm>
            <a:off x="971600" y="4851157"/>
            <a:ext cx="7200800" cy="95410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kumimoji="1" lang="en-US" altLang="ja-JP" sz="2800" dirty="0" err="1" smtClean="0"/>
              <a:t>nx</a:t>
            </a:r>
            <a:r>
              <a:rPr kumimoji="1" lang="en-US" altLang="ja-JP" sz="2800" dirty="0" smtClean="0"/>
              <a:t> = </a:t>
            </a:r>
            <a:r>
              <a:rPr kumimoji="1" lang="en-US" altLang="ja-JP" sz="2800" dirty="0" err="1" smtClean="0"/>
              <a:t>ny</a:t>
            </a:r>
            <a:r>
              <a:rPr kumimoji="1" lang="en-US" altLang="ja-JP" sz="2800" dirty="0" smtClean="0"/>
              <a:t> </a:t>
            </a:r>
            <a:r>
              <a:rPr kumimoji="1" lang="ja-JP" altLang="en-US" sz="2800" dirty="0" smtClean="0"/>
              <a:t>＋</a:t>
            </a:r>
            <a:r>
              <a:rPr kumimoji="1" lang="en-US" altLang="ja-JP" sz="2800" dirty="0" smtClean="0"/>
              <a:t> </a:t>
            </a:r>
            <a:r>
              <a:rPr kumimoji="1" lang="en-US" altLang="ja-JP" sz="2800" dirty="0" err="1" smtClean="0"/>
              <a:t>Δn</a:t>
            </a:r>
            <a:r>
              <a:rPr kumimoji="1" lang="ja-JP" altLang="en-US" sz="2800" dirty="0" smtClean="0"/>
              <a:t>であったならば，</a:t>
            </a:r>
            <a:endParaRPr kumimoji="1" lang="en-US" altLang="ja-JP" sz="2800" dirty="0" smtClean="0"/>
          </a:p>
          <a:p>
            <a:r>
              <a:rPr kumimoji="1" lang="en-US" altLang="ja-JP" sz="2800" dirty="0" err="1" smtClean="0"/>
              <a:t>nx</a:t>
            </a:r>
            <a:r>
              <a:rPr lang="en-US" altLang="ja-JP" sz="2800" dirty="0" smtClean="0"/>
              <a:t> =</a:t>
            </a:r>
            <a:r>
              <a:rPr lang="ja-JP" altLang="en-US" sz="2800" dirty="0" smtClean="0"/>
              <a:t> </a:t>
            </a:r>
            <a:r>
              <a:rPr lang="en-US" altLang="ja-JP" sz="2800" dirty="0" err="1" smtClean="0"/>
              <a:t>ny</a:t>
            </a:r>
            <a:r>
              <a:rPr lang="en-US" altLang="ja-JP" sz="2800" dirty="0" smtClean="0"/>
              <a:t> </a:t>
            </a:r>
            <a:r>
              <a:rPr lang="ja-JP" altLang="en-US" sz="2800" dirty="0" smtClean="0"/>
              <a:t>－</a:t>
            </a:r>
            <a:r>
              <a:rPr lang="en-US" altLang="ja-JP" sz="2800" dirty="0" smtClean="0"/>
              <a:t> </a:t>
            </a:r>
            <a:r>
              <a:rPr lang="en-US" altLang="ja-JP" sz="2800" dirty="0" err="1" smtClean="0"/>
              <a:t>Δn</a:t>
            </a:r>
            <a:r>
              <a:rPr lang="ja-JP" altLang="en-US" sz="2800" dirty="0" smtClean="0"/>
              <a:t>なる物質を通せばよい．</a:t>
            </a:r>
            <a:endParaRPr kumimoji="1" lang="en-US" altLang="ja-JP" sz="2800" dirty="0" smtClean="0"/>
          </a:p>
        </p:txBody>
      </p:sp>
      <p:sp>
        <p:nvSpPr>
          <p:cNvPr id="13" name="テキスト ボックス 12"/>
          <p:cNvSpPr txBox="1"/>
          <p:nvPr/>
        </p:nvSpPr>
        <p:spPr>
          <a:xfrm>
            <a:off x="1403648" y="6021288"/>
            <a:ext cx="6248827" cy="646331"/>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wrap="none" rtlCol="0">
            <a:spAutoFit/>
          </a:bodyPr>
          <a:lstStyle/>
          <a:p>
            <a:r>
              <a:rPr kumimoji="1" lang="ja-JP" altLang="en-US" dirty="0" smtClean="0">
                <a:solidFill>
                  <a:schemeClr val="bg1"/>
                </a:solidFill>
                <a:effectLst>
                  <a:outerShdw blurRad="38100" dist="38100" dir="2700000" algn="tl">
                    <a:srgbClr val="000000">
                      <a:alpha val="43137"/>
                    </a:srgbClr>
                  </a:outerShdw>
                </a:effectLst>
              </a:rPr>
              <a:t>そんな物質はあるのか？　</a:t>
            </a:r>
            <a:endParaRPr kumimoji="1" lang="en-US" altLang="ja-JP" dirty="0" smtClean="0">
              <a:solidFill>
                <a:schemeClr val="bg1"/>
              </a:solidFill>
              <a:effectLst>
                <a:outerShdw blurRad="38100" dist="38100" dir="2700000" algn="tl">
                  <a:srgbClr val="000000">
                    <a:alpha val="43137"/>
                  </a:srgbClr>
                </a:outerShdw>
              </a:effectLst>
            </a:endParaRPr>
          </a:p>
          <a:p>
            <a:r>
              <a:rPr kumimoji="1" lang="ja-JP" altLang="en-US" dirty="0" smtClean="0">
                <a:solidFill>
                  <a:schemeClr val="bg1"/>
                </a:solidFill>
                <a:effectLst>
                  <a:outerShdw blurRad="38100" dist="38100" dir="2700000" algn="tl">
                    <a:srgbClr val="000000">
                      <a:alpha val="43137"/>
                    </a:srgbClr>
                  </a:outerShdw>
                </a:effectLst>
              </a:rPr>
              <a:t>角度や波長によって</a:t>
            </a:r>
            <a:r>
              <a:rPr kumimoji="1" lang="en-US" altLang="ja-JP" dirty="0" err="1" smtClean="0">
                <a:solidFill>
                  <a:schemeClr val="bg1"/>
                </a:solidFill>
                <a:effectLst>
                  <a:outerShdw blurRad="38100" dist="38100" dir="2700000" algn="tl">
                    <a:srgbClr val="000000">
                      <a:alpha val="43137"/>
                    </a:srgbClr>
                  </a:outerShdw>
                </a:effectLst>
              </a:rPr>
              <a:t>Δn</a:t>
            </a:r>
            <a:r>
              <a:rPr kumimoji="1" lang="ja-JP" altLang="en-US" dirty="0" smtClean="0">
                <a:solidFill>
                  <a:schemeClr val="bg1"/>
                </a:solidFill>
                <a:effectLst>
                  <a:outerShdw blurRad="38100" dist="38100" dir="2700000" algn="tl">
                    <a:srgbClr val="000000">
                      <a:alpha val="43137"/>
                    </a:srgbClr>
                  </a:outerShdw>
                </a:effectLst>
              </a:rPr>
              <a:t>が違うが，全てに対応できるのか？</a:t>
            </a:r>
            <a:endParaRPr kumimoji="1" lang="ja-JP" altLang="en-US"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27384"/>
            <a:ext cx="9144000" cy="1323439"/>
          </a:xfrm>
          <a:prstGeom prst="rect">
            <a:avLst/>
          </a:prstGeom>
          <a:noFill/>
        </p:spPr>
        <p:txBody>
          <a:bodyPr wrap="square" rtlCol="0">
            <a:spAutoFit/>
          </a:bodyPr>
          <a:lstStyle/>
          <a:p>
            <a:pPr algn="ctr"/>
            <a:r>
              <a:rPr kumimoji="1" lang="ja-JP" altLang="en-US" sz="4000" dirty="0" smtClean="0">
                <a:solidFill>
                  <a:schemeClr val="bg1"/>
                </a:solidFill>
                <a:effectLst>
                  <a:outerShdw blurRad="38100" dist="38100" dir="2700000" algn="tl">
                    <a:srgbClr val="000000">
                      <a:alpha val="43137"/>
                    </a:srgbClr>
                  </a:outerShdw>
                </a:effectLst>
              </a:rPr>
              <a:t>見る角度で変わらないようにする工夫</a:t>
            </a:r>
            <a:endParaRPr kumimoji="1" lang="en-US" altLang="ja-JP" sz="4000" dirty="0" smtClean="0">
              <a:solidFill>
                <a:schemeClr val="bg1"/>
              </a:solidFill>
              <a:effectLst>
                <a:outerShdw blurRad="38100" dist="38100" dir="2700000" algn="tl">
                  <a:srgbClr val="000000">
                    <a:alpha val="43137"/>
                  </a:srgbClr>
                </a:outerShdw>
              </a:effectLst>
            </a:endParaRPr>
          </a:p>
          <a:p>
            <a:pPr algn="ctr"/>
            <a:r>
              <a:rPr lang="ja-JP" altLang="en-US" sz="4000" dirty="0" smtClean="0">
                <a:solidFill>
                  <a:schemeClr val="bg1"/>
                </a:solidFill>
                <a:effectLst>
                  <a:outerShdw blurRad="38100" dist="38100" dir="2700000" algn="tl">
                    <a:srgbClr val="000000">
                      <a:alpha val="43137"/>
                    </a:srgbClr>
                  </a:outerShdw>
                </a:effectLst>
              </a:rPr>
              <a:t>（その２）</a:t>
            </a:r>
            <a:endParaRPr kumimoji="1" lang="ja-JP" altLang="en-US" sz="4000" dirty="0">
              <a:solidFill>
                <a:schemeClr val="bg1"/>
              </a:solidFill>
              <a:effectLst>
                <a:outerShdw blurRad="38100" dist="38100" dir="2700000" algn="tl">
                  <a:srgbClr val="000000">
                    <a:alpha val="43137"/>
                  </a:srgbClr>
                </a:outerShdw>
              </a:effectLst>
            </a:endParaRPr>
          </a:p>
        </p:txBody>
      </p:sp>
      <p:sp>
        <p:nvSpPr>
          <p:cNvPr id="9" name="テキスト ボックス 8"/>
          <p:cNvSpPr txBox="1"/>
          <p:nvPr/>
        </p:nvSpPr>
        <p:spPr>
          <a:xfrm>
            <a:off x="1403648" y="1484784"/>
            <a:ext cx="6417141"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kumimoji="1" lang="ja-JP" altLang="en-US" dirty="0" smtClean="0"/>
              <a:t>液晶層で発生する位相差をゼロに戻すような膜を取り付ける</a:t>
            </a:r>
            <a:endParaRPr kumimoji="1" lang="ja-JP" altLang="en-US" dirty="0"/>
          </a:p>
        </p:txBody>
      </p:sp>
      <p:grpSp>
        <p:nvGrpSpPr>
          <p:cNvPr id="13" name="グループ化 12"/>
          <p:cNvGrpSpPr/>
          <p:nvPr/>
        </p:nvGrpSpPr>
        <p:grpSpPr>
          <a:xfrm>
            <a:off x="1259632" y="2609528"/>
            <a:ext cx="6717672" cy="4248472"/>
            <a:chOff x="2411760" y="2609528"/>
            <a:chExt cx="6717672" cy="4248472"/>
          </a:xfrm>
        </p:grpSpPr>
        <p:grpSp>
          <p:nvGrpSpPr>
            <p:cNvPr id="8" name="グループ化 7"/>
            <p:cNvGrpSpPr/>
            <p:nvPr/>
          </p:nvGrpSpPr>
          <p:grpSpPr>
            <a:xfrm>
              <a:off x="2411760" y="2609528"/>
              <a:ext cx="4250979" cy="4248472"/>
              <a:chOff x="2411760" y="1844824"/>
              <a:chExt cx="4250979" cy="4248472"/>
            </a:xfrm>
          </p:grpSpPr>
          <p:pic>
            <p:nvPicPr>
              <p:cNvPr id="3" name="Picture 4"/>
              <p:cNvPicPr>
                <a:picLocks noChangeAspect="1" noChangeArrowheads="1"/>
              </p:cNvPicPr>
              <p:nvPr/>
            </p:nvPicPr>
            <p:blipFill>
              <a:blip r:embed="rId2" cstate="print"/>
              <a:srcRect l="29667" t="11965" r="31440" b="11990"/>
              <a:stretch>
                <a:fillRect/>
              </a:stretch>
            </p:blipFill>
            <p:spPr bwMode="auto">
              <a:xfrm>
                <a:off x="2411760" y="1844824"/>
                <a:ext cx="3168352" cy="4248472"/>
              </a:xfrm>
              <a:prstGeom prst="rect">
                <a:avLst/>
              </a:prstGeom>
              <a:noFill/>
              <a:ln w="9525">
                <a:noFill/>
                <a:miter lim="800000"/>
                <a:headEnd/>
                <a:tailEnd/>
              </a:ln>
            </p:spPr>
          </p:pic>
          <p:sp>
            <p:nvSpPr>
              <p:cNvPr id="4" name="Text Box 5"/>
              <p:cNvSpPr txBox="1">
                <a:spLocks noChangeArrowheads="1"/>
              </p:cNvSpPr>
              <p:nvPr/>
            </p:nvSpPr>
            <p:spPr bwMode="auto">
              <a:xfrm>
                <a:off x="5581651" y="2708275"/>
                <a:ext cx="1081088" cy="463550"/>
              </a:xfrm>
              <a:prstGeom prst="rect">
                <a:avLst/>
              </a:prstGeom>
              <a:solidFill>
                <a:srgbClr val="FFFFFF"/>
              </a:solidFill>
              <a:ln w="9525">
                <a:noFill/>
                <a:miter lim="800000"/>
                <a:headEnd/>
                <a:tailEnd/>
              </a:ln>
            </p:spPr>
            <p:txBody>
              <a:bodyPr/>
              <a:lstStyle/>
              <a:p>
                <a:r>
                  <a:rPr lang="en-US" altLang="zh-TW" sz="2000" b="1" dirty="0">
                    <a:solidFill>
                      <a:srgbClr val="FF0000"/>
                    </a:solidFill>
                    <a:latin typeface="TBP丸ｺﾞｼｯｸDE" pitchFamily="50" charset="-128"/>
                    <a:ea typeface="TBP丸ｺﾞｼｯｸDE" pitchFamily="50" charset="-128"/>
                  </a:rPr>
                  <a:t>△</a:t>
                </a:r>
                <a:r>
                  <a:rPr lang="en-US" altLang="zh-TW" sz="2000" b="1" dirty="0">
                    <a:solidFill>
                      <a:srgbClr val="FF0000"/>
                    </a:solidFill>
                  </a:rPr>
                  <a:t>n &lt; 0</a:t>
                </a:r>
              </a:p>
            </p:txBody>
          </p:sp>
          <p:sp>
            <p:nvSpPr>
              <p:cNvPr id="5" name="Text Box 6"/>
              <p:cNvSpPr txBox="1">
                <a:spLocks noChangeArrowheads="1"/>
              </p:cNvSpPr>
              <p:nvPr/>
            </p:nvSpPr>
            <p:spPr bwMode="auto">
              <a:xfrm>
                <a:off x="5581651" y="5300663"/>
                <a:ext cx="1081088" cy="465138"/>
              </a:xfrm>
              <a:prstGeom prst="rect">
                <a:avLst/>
              </a:prstGeom>
              <a:solidFill>
                <a:srgbClr val="FFFFFF"/>
              </a:solidFill>
              <a:ln w="9525">
                <a:noFill/>
                <a:miter lim="800000"/>
                <a:headEnd/>
                <a:tailEnd/>
              </a:ln>
            </p:spPr>
            <p:txBody>
              <a:bodyPr/>
              <a:lstStyle/>
              <a:p>
                <a:r>
                  <a:rPr lang="en-US" altLang="zh-TW" sz="2000" b="1" dirty="0">
                    <a:solidFill>
                      <a:srgbClr val="FF0000"/>
                    </a:solidFill>
                    <a:latin typeface="TBP丸ｺﾞｼｯｸDE" pitchFamily="50" charset="-128"/>
                    <a:ea typeface="TBP丸ｺﾞｼｯｸDE" pitchFamily="50" charset="-128"/>
                  </a:rPr>
                  <a:t>△</a:t>
                </a:r>
                <a:r>
                  <a:rPr lang="en-US" altLang="zh-TW" sz="2000" b="1" dirty="0">
                    <a:solidFill>
                      <a:srgbClr val="FF0000"/>
                    </a:solidFill>
                  </a:rPr>
                  <a:t>n &lt; 0</a:t>
                </a:r>
              </a:p>
            </p:txBody>
          </p:sp>
          <p:sp>
            <p:nvSpPr>
              <p:cNvPr id="6" name="Text Box 7"/>
              <p:cNvSpPr txBox="1">
                <a:spLocks noChangeArrowheads="1"/>
              </p:cNvSpPr>
              <p:nvPr/>
            </p:nvSpPr>
            <p:spPr bwMode="auto">
              <a:xfrm>
                <a:off x="5580063" y="4005263"/>
                <a:ext cx="1081088" cy="463550"/>
              </a:xfrm>
              <a:prstGeom prst="rect">
                <a:avLst/>
              </a:prstGeom>
              <a:solidFill>
                <a:srgbClr val="FFFFFF"/>
              </a:solidFill>
              <a:ln w="9525">
                <a:noFill/>
                <a:miter lim="800000"/>
                <a:headEnd/>
                <a:tailEnd/>
              </a:ln>
            </p:spPr>
            <p:txBody>
              <a:bodyPr/>
              <a:lstStyle/>
              <a:p>
                <a:r>
                  <a:rPr lang="en-US" altLang="zh-TW" sz="2000" b="1" dirty="0">
                    <a:latin typeface="TBP丸ｺﾞｼｯｸDE" pitchFamily="50" charset="-128"/>
                    <a:ea typeface="TBP丸ｺﾞｼｯｸDE" pitchFamily="50" charset="-128"/>
                  </a:rPr>
                  <a:t>△</a:t>
                </a:r>
                <a:r>
                  <a:rPr lang="en-US" altLang="zh-TW" sz="2000" b="1" dirty="0"/>
                  <a:t>n &gt; 0</a:t>
                </a:r>
              </a:p>
            </p:txBody>
          </p:sp>
        </p:grpSp>
        <p:sp>
          <p:nvSpPr>
            <p:cNvPr id="10" name="テキスト ボックス 9"/>
            <p:cNvSpPr txBox="1"/>
            <p:nvPr/>
          </p:nvSpPr>
          <p:spPr>
            <a:xfrm>
              <a:off x="6516216" y="4581128"/>
              <a:ext cx="2613216" cy="646331"/>
            </a:xfrm>
            <a:prstGeom prst="rect">
              <a:avLst/>
            </a:prstGeom>
            <a:noFill/>
          </p:spPr>
          <p:txBody>
            <a:bodyPr wrap="none" rtlCol="0">
              <a:spAutoFit/>
            </a:bodyPr>
            <a:lstStyle/>
            <a:p>
              <a:r>
                <a:rPr lang="en-US" altLang="ja-JP" dirty="0" smtClean="0"/>
                <a:t>y</a:t>
              </a:r>
              <a:r>
                <a:rPr lang="ja-JP" altLang="en-US" dirty="0" smtClean="0"/>
                <a:t>方向の屈折率よりも</a:t>
              </a:r>
              <a:endParaRPr lang="en-US" altLang="ja-JP" dirty="0" smtClean="0"/>
            </a:p>
            <a:p>
              <a:r>
                <a:rPr lang="en-US" altLang="ja-JP" dirty="0" smtClean="0"/>
                <a:t>x</a:t>
              </a:r>
              <a:r>
                <a:rPr lang="ja-JP" altLang="en-US" dirty="0" smtClean="0"/>
                <a:t>方向の屈折率が大きい</a:t>
              </a:r>
              <a:endParaRPr kumimoji="1" lang="ja-JP" altLang="en-US" dirty="0"/>
            </a:p>
          </p:txBody>
        </p:sp>
        <p:sp>
          <p:nvSpPr>
            <p:cNvPr id="11" name="テキスト ボックス 10"/>
            <p:cNvSpPr txBox="1"/>
            <p:nvPr/>
          </p:nvSpPr>
          <p:spPr>
            <a:xfrm>
              <a:off x="6516216" y="3284984"/>
              <a:ext cx="2613216" cy="646331"/>
            </a:xfrm>
            <a:prstGeom prst="rect">
              <a:avLst/>
            </a:prstGeom>
            <a:noFill/>
          </p:spPr>
          <p:txBody>
            <a:bodyPr wrap="none" rtlCol="0">
              <a:spAutoFit/>
            </a:bodyPr>
            <a:lstStyle/>
            <a:p>
              <a:r>
                <a:rPr lang="en-US" altLang="ja-JP" dirty="0" smtClean="0"/>
                <a:t>y</a:t>
              </a:r>
              <a:r>
                <a:rPr lang="ja-JP" altLang="en-US" dirty="0" smtClean="0"/>
                <a:t>方向の屈折率よりも</a:t>
              </a:r>
              <a:endParaRPr lang="en-US" altLang="ja-JP" dirty="0" smtClean="0"/>
            </a:p>
            <a:p>
              <a:r>
                <a:rPr lang="en-US" altLang="ja-JP" dirty="0" smtClean="0"/>
                <a:t>x</a:t>
              </a:r>
              <a:r>
                <a:rPr lang="ja-JP" altLang="en-US" dirty="0" smtClean="0"/>
                <a:t>方向の屈折率が小さい</a:t>
              </a:r>
              <a:endParaRPr kumimoji="1" lang="ja-JP" altLang="en-US" dirty="0"/>
            </a:p>
          </p:txBody>
        </p:sp>
        <p:sp>
          <p:nvSpPr>
            <p:cNvPr id="12" name="テキスト ボックス 11"/>
            <p:cNvSpPr txBox="1"/>
            <p:nvPr/>
          </p:nvSpPr>
          <p:spPr>
            <a:xfrm>
              <a:off x="6516216" y="5951021"/>
              <a:ext cx="2613216" cy="646331"/>
            </a:xfrm>
            <a:prstGeom prst="rect">
              <a:avLst/>
            </a:prstGeom>
            <a:noFill/>
          </p:spPr>
          <p:txBody>
            <a:bodyPr wrap="none" rtlCol="0">
              <a:spAutoFit/>
            </a:bodyPr>
            <a:lstStyle/>
            <a:p>
              <a:r>
                <a:rPr lang="en-US" altLang="ja-JP" dirty="0" smtClean="0"/>
                <a:t>y</a:t>
              </a:r>
              <a:r>
                <a:rPr lang="ja-JP" altLang="en-US" dirty="0" smtClean="0"/>
                <a:t>方向の屈折率よりも</a:t>
              </a:r>
              <a:endParaRPr lang="en-US" altLang="ja-JP" dirty="0" smtClean="0"/>
            </a:p>
            <a:p>
              <a:r>
                <a:rPr lang="en-US" altLang="ja-JP" dirty="0" smtClean="0"/>
                <a:t>x</a:t>
              </a:r>
              <a:r>
                <a:rPr lang="ja-JP" altLang="en-US" dirty="0" smtClean="0"/>
                <a:t>方向の屈折率が小さい</a:t>
              </a:r>
              <a:endParaRPr kumimoji="1" lang="ja-JP" altLang="en-US" dirty="0"/>
            </a:p>
          </p:txBody>
        </p:sp>
      </p:grpSp>
      <p:sp>
        <p:nvSpPr>
          <p:cNvPr id="14" name="テキスト ボックス 13"/>
          <p:cNvSpPr txBox="1"/>
          <p:nvPr/>
        </p:nvSpPr>
        <p:spPr>
          <a:xfrm>
            <a:off x="755576" y="1916832"/>
            <a:ext cx="7571303" cy="646331"/>
          </a:xfrm>
          <a:prstGeom prst="rect">
            <a:avLst/>
          </a:prstGeom>
          <a:noFill/>
        </p:spPr>
        <p:txBody>
          <a:bodyPr wrap="none" rtlCol="0">
            <a:spAutoFit/>
          </a:bodyPr>
          <a:lstStyle/>
          <a:p>
            <a:r>
              <a:rPr lang="ja-JP" altLang="en-US" dirty="0" smtClean="0"/>
              <a:t>困難：どの角度に対しても，どの波長に対してもちゃんと位相補償する</a:t>
            </a:r>
            <a:endParaRPr lang="en-US" altLang="ja-JP" dirty="0" smtClean="0"/>
          </a:p>
          <a:p>
            <a:r>
              <a:rPr kumimoji="1" lang="ja-JP" altLang="en-US" dirty="0" smtClean="0"/>
              <a:t>利点：製造プロセスへの追加が極めて容易（膜追加するだけ）</a:t>
            </a:r>
            <a:endParaRPr kumimoji="1" lang="ja-JP" altLang="en-US" dirty="0"/>
          </a:p>
        </p:txBody>
      </p:sp>
      <p:pic>
        <p:nvPicPr>
          <p:cNvPr id="15" name="Picture 5" descr="FUJIFILM">
            <a:hlinkClick r:id="rId3"/>
          </p:cNvPr>
          <p:cNvPicPr>
            <a:picLocks noChangeAspect="1" noChangeArrowheads="1"/>
          </p:cNvPicPr>
          <p:nvPr/>
        </p:nvPicPr>
        <p:blipFill>
          <a:blip r:embed="rId4" cstate="print"/>
          <a:srcRect/>
          <a:stretch>
            <a:fillRect/>
          </a:stretch>
        </p:blipFill>
        <p:spPr bwMode="auto">
          <a:xfrm>
            <a:off x="7183316" y="908720"/>
            <a:ext cx="1960684" cy="353566"/>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l="4762" t="14344" r="2381" b="22366"/>
          <a:stretch>
            <a:fillRect/>
          </a:stretch>
        </p:blipFill>
        <p:spPr bwMode="auto">
          <a:xfrm>
            <a:off x="323528" y="1628800"/>
            <a:ext cx="8208912" cy="4032448"/>
          </a:xfrm>
          <a:prstGeom prst="rect">
            <a:avLst/>
          </a:prstGeom>
          <a:noFill/>
          <a:ln w="9525">
            <a:noFill/>
            <a:miter lim="800000"/>
            <a:headEnd/>
            <a:tailEnd/>
          </a:ln>
          <a:effectLst/>
        </p:spPr>
      </p:pic>
      <p:sp>
        <p:nvSpPr>
          <p:cNvPr id="4" name="正方形/長方形 3"/>
          <p:cNvSpPr/>
          <p:nvPr/>
        </p:nvSpPr>
        <p:spPr>
          <a:xfrm>
            <a:off x="0" y="6488668"/>
            <a:ext cx="9144000" cy="369332"/>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altLang="ja-JP" dirty="0" smtClean="0">
                <a:effectLst>
                  <a:outerShdw blurRad="38100" dist="38100" dir="2700000" algn="tl">
                    <a:srgbClr val="000000">
                      <a:alpha val="43137"/>
                    </a:srgbClr>
                  </a:outerShdw>
                </a:effectLst>
              </a:rPr>
              <a:t>http://fujifilm.jp/business/material/display/fpdfilm/wvfilm/index.html</a:t>
            </a:r>
            <a:endParaRPr lang="ja-JP" altLang="en-US" dirty="0">
              <a:effectLst>
                <a:outerShdw blurRad="38100" dist="38100" dir="2700000" algn="tl">
                  <a:srgbClr val="000000">
                    <a:alpha val="43137"/>
                  </a:srgbClr>
                </a:outerShdw>
              </a:effectLst>
            </a:endParaRPr>
          </a:p>
        </p:txBody>
      </p:sp>
      <p:pic>
        <p:nvPicPr>
          <p:cNvPr id="1029" name="Picture 5" descr="FUJIFILM">
            <a:hlinkClick r:id="rId3"/>
          </p:cNvPr>
          <p:cNvPicPr>
            <a:picLocks noChangeAspect="1" noChangeArrowheads="1"/>
          </p:cNvPicPr>
          <p:nvPr/>
        </p:nvPicPr>
        <p:blipFill>
          <a:blip r:embed="rId4" cstate="print"/>
          <a:srcRect/>
          <a:stretch>
            <a:fillRect/>
          </a:stretch>
        </p:blipFill>
        <p:spPr bwMode="auto">
          <a:xfrm>
            <a:off x="395536" y="5877272"/>
            <a:ext cx="1162050" cy="209550"/>
          </a:xfrm>
          <a:prstGeom prst="rect">
            <a:avLst/>
          </a:prstGeom>
          <a:noFill/>
        </p:spPr>
      </p:pic>
      <p:pic>
        <p:nvPicPr>
          <p:cNvPr id="6" name="Picture 4"/>
          <p:cNvPicPr>
            <a:picLocks noChangeAspect="1" noChangeArrowheads="1"/>
          </p:cNvPicPr>
          <p:nvPr/>
        </p:nvPicPr>
        <p:blipFill>
          <a:blip r:embed="rId5" cstate="print"/>
          <a:srcRect/>
          <a:stretch>
            <a:fillRect/>
          </a:stretch>
        </p:blipFill>
        <p:spPr>
          <a:xfrm>
            <a:off x="4716016" y="1628800"/>
            <a:ext cx="4182023" cy="1213222"/>
          </a:xfrm>
          <a:prstGeom prst="rect">
            <a:avLst/>
          </a:prstGeom>
        </p:spPr>
      </p:pic>
      <p:sp>
        <p:nvSpPr>
          <p:cNvPr id="7" name="テキスト ボックス 6"/>
          <p:cNvSpPr txBox="1"/>
          <p:nvPr/>
        </p:nvSpPr>
        <p:spPr>
          <a:xfrm>
            <a:off x="0" y="272842"/>
            <a:ext cx="9144000" cy="707886"/>
          </a:xfrm>
          <a:prstGeom prst="rect">
            <a:avLst/>
          </a:prstGeom>
          <a:noFill/>
        </p:spPr>
        <p:txBody>
          <a:bodyPr wrap="square" rtlCol="0">
            <a:spAutoFit/>
          </a:bodyPr>
          <a:lstStyle/>
          <a:p>
            <a:pPr algn="ctr"/>
            <a:r>
              <a:rPr kumimoji="1" lang="ja-JP" altLang="en-US" sz="4000" dirty="0" smtClean="0">
                <a:solidFill>
                  <a:schemeClr val="bg1"/>
                </a:solidFill>
                <a:effectLst>
                  <a:outerShdw blurRad="38100" dist="38100" dir="2700000" algn="tl">
                    <a:srgbClr val="000000">
                      <a:alpha val="43137"/>
                    </a:srgbClr>
                  </a:outerShdw>
                </a:effectLst>
              </a:rPr>
              <a:t>フジフィルム社製ＷＶフィルム</a:t>
            </a:r>
            <a:endParaRPr kumimoji="1" lang="ja-JP" altLang="en-US" sz="4000" dirty="0">
              <a:solidFill>
                <a:schemeClr val="bg1"/>
              </a:solidFill>
              <a:effectLst>
                <a:outerShdw blurRad="38100" dist="38100" dir="2700000" algn="tl">
                  <a:srgbClr val="000000">
                    <a:alpha val="43137"/>
                  </a:srgbClr>
                </a:outerShdw>
              </a:effectLst>
            </a:endParaRPr>
          </a:p>
        </p:txBody>
      </p:sp>
      <p:sp>
        <p:nvSpPr>
          <p:cNvPr id="8" name="Text Box 4"/>
          <p:cNvSpPr txBox="1">
            <a:spLocks noChangeArrowheads="1"/>
          </p:cNvSpPr>
          <p:nvPr/>
        </p:nvSpPr>
        <p:spPr bwMode="auto">
          <a:xfrm>
            <a:off x="5580112" y="5373216"/>
            <a:ext cx="2286000" cy="800100"/>
          </a:xfrm>
          <a:prstGeom prst="rect">
            <a:avLst/>
          </a:prstGeom>
          <a:noFill/>
          <a:ln w="38100" cmpd="dbl">
            <a:solidFill>
              <a:srgbClr val="000000"/>
            </a:solidFill>
            <a:miter lim="800000"/>
            <a:headEnd/>
            <a:tailEnd/>
          </a:ln>
        </p:spPr>
        <p:txBody>
          <a:bodyPr/>
          <a:lstStyle/>
          <a:p>
            <a:pPr eaLnBrk="0" hangingPunct="0"/>
            <a:r>
              <a:rPr kumimoji="0" lang="en-US" altLang="zh-TW" sz="1400" dirty="0">
                <a:latin typeface="Times New Roman" pitchFamily="18" charset="0"/>
              </a:rPr>
              <a:t>                  </a:t>
            </a:r>
            <a:r>
              <a:rPr kumimoji="0" lang="en-US" altLang="zh-TW" sz="1400" dirty="0" err="1">
                <a:latin typeface="Times New Roman" pitchFamily="18" charset="0"/>
              </a:rPr>
              <a:t>Rth</a:t>
            </a:r>
            <a:r>
              <a:rPr kumimoji="0" lang="en-US" altLang="zh-TW" sz="1400" dirty="0">
                <a:latin typeface="Times New Roman" pitchFamily="18" charset="0"/>
              </a:rPr>
              <a:t>          β</a:t>
            </a:r>
          </a:p>
          <a:p>
            <a:pPr eaLnBrk="0" hangingPunct="0"/>
            <a:r>
              <a:rPr kumimoji="0" lang="en-US" altLang="zh-TW" sz="1400" dirty="0">
                <a:latin typeface="Times New Roman" pitchFamily="18" charset="0"/>
              </a:rPr>
              <a:t>WV-A     137nm     15.5°</a:t>
            </a:r>
          </a:p>
          <a:p>
            <a:pPr eaLnBrk="0" hangingPunct="0"/>
            <a:r>
              <a:rPr kumimoji="0" lang="en-US" altLang="zh-TW" sz="1400" dirty="0">
                <a:latin typeface="Times New Roman" pitchFamily="18" charset="0"/>
              </a:rPr>
              <a:t>WV-SA   156nm     18.2°</a:t>
            </a:r>
          </a:p>
        </p:txBody>
      </p:sp>
      <p:pic>
        <p:nvPicPr>
          <p:cNvPr id="9" name="Picture 5" descr="FUJIFILM">
            <a:hlinkClick r:id="rId3"/>
          </p:cNvPr>
          <p:cNvPicPr>
            <a:picLocks noChangeAspect="1" noChangeArrowheads="1"/>
          </p:cNvPicPr>
          <p:nvPr/>
        </p:nvPicPr>
        <p:blipFill>
          <a:blip r:embed="rId4" cstate="print"/>
          <a:srcRect/>
          <a:stretch>
            <a:fillRect/>
          </a:stretch>
        </p:blipFill>
        <p:spPr bwMode="auto">
          <a:xfrm>
            <a:off x="7183316" y="908720"/>
            <a:ext cx="1960684" cy="353566"/>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a:xfrm>
            <a:off x="1403648" y="1700808"/>
            <a:ext cx="6268572" cy="4397143"/>
          </a:xfrm>
          <a:prstGeom prst="rect">
            <a:avLst/>
          </a:prstGeom>
          <a:noFill/>
          <a:ln/>
        </p:spPr>
      </p:pic>
      <p:pic>
        <p:nvPicPr>
          <p:cNvPr id="6" name="Picture 5" descr="FUJIFILM">
            <a:hlinkClick r:id="rId3"/>
          </p:cNvPr>
          <p:cNvPicPr>
            <a:picLocks noChangeAspect="1" noChangeArrowheads="1"/>
          </p:cNvPicPr>
          <p:nvPr/>
        </p:nvPicPr>
        <p:blipFill>
          <a:blip r:embed="rId4" cstate="print"/>
          <a:srcRect/>
          <a:stretch>
            <a:fillRect/>
          </a:stretch>
        </p:blipFill>
        <p:spPr bwMode="auto">
          <a:xfrm>
            <a:off x="7183316" y="908720"/>
            <a:ext cx="1960684" cy="353566"/>
          </a:xfrm>
          <a:prstGeom prst="rect">
            <a:avLst/>
          </a:prstGeom>
          <a:noFill/>
        </p:spPr>
      </p:pic>
      <p:sp>
        <p:nvSpPr>
          <p:cNvPr id="7" name="テキスト ボックス 6"/>
          <p:cNvSpPr txBox="1"/>
          <p:nvPr/>
        </p:nvSpPr>
        <p:spPr>
          <a:xfrm>
            <a:off x="0" y="-27384"/>
            <a:ext cx="9144000" cy="1323439"/>
          </a:xfrm>
          <a:prstGeom prst="rect">
            <a:avLst/>
          </a:prstGeom>
          <a:noFill/>
        </p:spPr>
        <p:txBody>
          <a:bodyPr wrap="square" rtlCol="0">
            <a:spAutoFit/>
          </a:bodyPr>
          <a:lstStyle/>
          <a:p>
            <a:pPr algn="ctr"/>
            <a:r>
              <a:rPr kumimoji="1" lang="ja-JP" altLang="en-US" sz="4000" dirty="0" smtClean="0">
                <a:solidFill>
                  <a:schemeClr val="bg1"/>
                </a:solidFill>
                <a:effectLst>
                  <a:outerShdw blurRad="38100" dist="38100" dir="2700000" algn="tl">
                    <a:srgbClr val="000000">
                      <a:alpha val="43137"/>
                    </a:srgbClr>
                  </a:outerShdw>
                </a:effectLst>
              </a:rPr>
              <a:t>フジフィルム社製ＷＶフィルム</a:t>
            </a:r>
            <a:endParaRPr kumimoji="1" lang="en-US" altLang="ja-JP" sz="4000" dirty="0" smtClean="0">
              <a:solidFill>
                <a:schemeClr val="bg1"/>
              </a:solidFill>
              <a:effectLst>
                <a:outerShdw blurRad="38100" dist="38100" dir="2700000" algn="tl">
                  <a:srgbClr val="000000">
                    <a:alpha val="43137"/>
                  </a:srgbClr>
                </a:outerShdw>
              </a:effectLst>
            </a:endParaRPr>
          </a:p>
          <a:p>
            <a:pPr algn="ctr"/>
            <a:r>
              <a:rPr lang="ja-JP" altLang="en-US" sz="4000" dirty="0" smtClean="0">
                <a:solidFill>
                  <a:schemeClr val="bg1"/>
                </a:solidFill>
                <a:effectLst>
                  <a:outerShdw blurRad="38100" dist="38100" dir="2700000" algn="tl">
                    <a:srgbClr val="000000">
                      <a:alpha val="43137"/>
                    </a:srgbClr>
                  </a:outerShdw>
                </a:effectLst>
              </a:rPr>
              <a:t>の効用</a:t>
            </a:r>
            <a:endParaRPr kumimoji="1" lang="ja-JP" altLang="en-US" sz="4000"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971600" y="2780928"/>
            <a:ext cx="7128792" cy="3445351"/>
            <a:chOff x="971600" y="2204864"/>
            <a:chExt cx="7128792" cy="3445351"/>
          </a:xfrm>
        </p:grpSpPr>
        <p:pic>
          <p:nvPicPr>
            <p:cNvPr id="2" name="Picture 2"/>
            <p:cNvPicPr>
              <a:picLocks noChangeAspect="1" noChangeArrowheads="1"/>
            </p:cNvPicPr>
            <p:nvPr/>
          </p:nvPicPr>
          <p:blipFill>
            <a:blip r:embed="rId2" cstate="print"/>
            <a:srcRect l="13981" r="14118" b="20025"/>
            <a:stretch>
              <a:fillRect/>
            </a:stretch>
          </p:blipFill>
          <p:spPr bwMode="auto">
            <a:xfrm>
              <a:off x="971600" y="2204864"/>
              <a:ext cx="7128792" cy="3168352"/>
            </a:xfrm>
            <a:prstGeom prst="rect">
              <a:avLst/>
            </a:prstGeom>
            <a:noFill/>
            <a:ln w="9525">
              <a:noFill/>
              <a:miter lim="800000"/>
              <a:headEnd/>
              <a:tailEnd/>
            </a:ln>
          </p:spPr>
        </p:pic>
        <p:sp>
          <p:nvSpPr>
            <p:cNvPr id="3" name="正方形/長方形 2"/>
            <p:cNvSpPr/>
            <p:nvPr/>
          </p:nvSpPr>
          <p:spPr>
            <a:xfrm>
              <a:off x="1403648" y="5373216"/>
              <a:ext cx="6300192" cy="276999"/>
            </a:xfrm>
            <a:prstGeom prst="rect">
              <a:avLst/>
            </a:prstGeom>
          </p:spPr>
          <p:txBody>
            <a:bodyPr wrap="square">
              <a:spAutoFit/>
            </a:bodyPr>
            <a:lstStyle/>
            <a:p>
              <a:r>
                <a:rPr lang="en-US" altLang="ja-JP" sz="1200" dirty="0" smtClean="0"/>
                <a:t>J.-H. Lee, D. N. Liu, S.-T. Wu: Introduction to Flat Panel Displays (Wiley, 2008) p.78.</a:t>
              </a:r>
              <a:endParaRPr lang="ja-JP" altLang="en-US" sz="1200" dirty="0"/>
            </a:p>
          </p:txBody>
        </p:sp>
      </p:grpSp>
      <p:sp>
        <p:nvSpPr>
          <p:cNvPr id="4" name="テキスト ボックス 3"/>
          <p:cNvSpPr txBox="1"/>
          <p:nvPr/>
        </p:nvSpPr>
        <p:spPr>
          <a:xfrm>
            <a:off x="0" y="-27384"/>
            <a:ext cx="9144000" cy="1323439"/>
          </a:xfrm>
          <a:prstGeom prst="rect">
            <a:avLst/>
          </a:prstGeom>
          <a:noFill/>
        </p:spPr>
        <p:txBody>
          <a:bodyPr wrap="square" rtlCol="0">
            <a:spAutoFit/>
          </a:bodyPr>
          <a:lstStyle/>
          <a:p>
            <a:pPr algn="ctr"/>
            <a:r>
              <a:rPr kumimoji="1" lang="ja-JP" altLang="en-US" sz="4000" dirty="0" smtClean="0">
                <a:solidFill>
                  <a:schemeClr val="bg1"/>
                </a:solidFill>
                <a:effectLst>
                  <a:outerShdw blurRad="38100" dist="38100" dir="2700000" algn="tl">
                    <a:srgbClr val="000000">
                      <a:alpha val="43137"/>
                    </a:srgbClr>
                  </a:outerShdw>
                </a:effectLst>
              </a:rPr>
              <a:t>見る角度で変わらないようにする工夫</a:t>
            </a:r>
            <a:endParaRPr kumimoji="1" lang="en-US" altLang="ja-JP" sz="4000" dirty="0" smtClean="0">
              <a:solidFill>
                <a:schemeClr val="bg1"/>
              </a:solidFill>
              <a:effectLst>
                <a:outerShdw blurRad="38100" dist="38100" dir="2700000" algn="tl">
                  <a:srgbClr val="000000">
                    <a:alpha val="43137"/>
                  </a:srgbClr>
                </a:outerShdw>
              </a:effectLst>
            </a:endParaRPr>
          </a:p>
          <a:p>
            <a:pPr algn="ctr"/>
            <a:r>
              <a:rPr lang="ja-JP" altLang="en-US" sz="4000" dirty="0" smtClean="0">
                <a:solidFill>
                  <a:schemeClr val="bg1"/>
                </a:solidFill>
                <a:effectLst>
                  <a:outerShdw blurRad="38100" dist="38100" dir="2700000" algn="tl">
                    <a:srgbClr val="000000">
                      <a:alpha val="43137"/>
                    </a:srgbClr>
                  </a:outerShdw>
                </a:effectLst>
              </a:rPr>
              <a:t>（その３）</a:t>
            </a:r>
            <a:endParaRPr kumimoji="1" lang="ja-JP" altLang="en-US" sz="4000" dirty="0">
              <a:solidFill>
                <a:schemeClr val="bg1"/>
              </a:solidFill>
              <a:effectLst>
                <a:outerShdw blurRad="38100" dist="38100" dir="2700000" algn="tl">
                  <a:srgbClr val="000000">
                    <a:alpha val="43137"/>
                  </a:srgbClr>
                </a:outerShdw>
              </a:effectLst>
            </a:endParaRPr>
          </a:p>
        </p:txBody>
      </p:sp>
      <p:sp>
        <p:nvSpPr>
          <p:cNvPr id="6" name="テキスト ボックス 5"/>
          <p:cNvSpPr txBox="1"/>
          <p:nvPr/>
        </p:nvSpPr>
        <p:spPr>
          <a:xfrm>
            <a:off x="1187624" y="1484784"/>
            <a:ext cx="6647974" cy="369332"/>
          </a:xfrm>
          <a:prstGeom prst="rect">
            <a:avLst/>
          </a:prstGeom>
          <a:noFill/>
        </p:spPr>
        <p:txBody>
          <a:bodyPr wrap="none" rtlCol="0">
            <a:spAutoFit/>
          </a:bodyPr>
          <a:lstStyle/>
          <a:p>
            <a:r>
              <a:rPr kumimoji="1" lang="ja-JP" altLang="en-US" dirty="0" smtClean="0"/>
              <a:t>要するに液晶が斜めにならなければよい，という発想の解決法</a:t>
            </a:r>
            <a:endParaRPr kumimoji="1" lang="ja-JP" altLang="en-US" dirty="0"/>
          </a:p>
        </p:txBody>
      </p:sp>
      <p:sp>
        <p:nvSpPr>
          <p:cNvPr id="7" name="テキスト ボックス 6"/>
          <p:cNvSpPr txBox="1"/>
          <p:nvPr/>
        </p:nvSpPr>
        <p:spPr>
          <a:xfrm>
            <a:off x="755576" y="1988840"/>
            <a:ext cx="7571303" cy="646331"/>
          </a:xfrm>
          <a:prstGeom prst="rect">
            <a:avLst/>
          </a:prstGeom>
          <a:noFill/>
        </p:spPr>
        <p:txBody>
          <a:bodyPr wrap="none" rtlCol="0">
            <a:spAutoFit/>
          </a:bodyPr>
          <a:lstStyle/>
          <a:p>
            <a:pPr algn="ctr"/>
            <a:r>
              <a:rPr lang="ja-JP" altLang="en-US" dirty="0" smtClean="0"/>
              <a:t>難点：液晶パネルの電圧印加形式などを大幅に変更しなければならない</a:t>
            </a:r>
            <a:endParaRPr lang="en-US" altLang="ja-JP" dirty="0" smtClean="0"/>
          </a:p>
          <a:p>
            <a:pPr algn="ctr"/>
            <a:r>
              <a:rPr kumimoji="1" lang="ja-JP" altLang="en-US" dirty="0" smtClean="0"/>
              <a:t>（富士フイルムのようには簡単ではない）</a:t>
            </a:r>
            <a:endParaRPr kumimoji="1" lang="ja-JP" alt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272842"/>
            <a:ext cx="9144000" cy="707886"/>
          </a:xfrm>
          <a:prstGeom prst="rect">
            <a:avLst/>
          </a:prstGeom>
          <a:noFill/>
        </p:spPr>
        <p:txBody>
          <a:bodyPr wrap="square" rtlCol="0">
            <a:spAutoFit/>
          </a:bodyPr>
          <a:lstStyle/>
          <a:p>
            <a:pPr algn="ctr"/>
            <a:r>
              <a:rPr kumimoji="1" lang="ja-JP" altLang="en-US" sz="4000" dirty="0" smtClean="0">
                <a:solidFill>
                  <a:schemeClr val="bg1"/>
                </a:solidFill>
                <a:effectLst>
                  <a:outerShdw blurRad="38100" dist="38100" dir="2700000" algn="tl">
                    <a:srgbClr val="000000">
                      <a:alpha val="43137"/>
                    </a:srgbClr>
                  </a:outerShdw>
                </a:effectLst>
              </a:rPr>
              <a:t>液晶に電圧を印加する方法</a:t>
            </a:r>
            <a:endParaRPr kumimoji="1" lang="ja-JP" altLang="en-US" sz="4000" dirty="0">
              <a:solidFill>
                <a:schemeClr val="bg1"/>
              </a:solidFill>
              <a:effectLst>
                <a:outerShdw blurRad="38100" dist="38100" dir="2700000" algn="tl">
                  <a:srgbClr val="000000">
                    <a:alpha val="43137"/>
                  </a:srgbClr>
                </a:outerShdw>
              </a:effectLst>
            </a:endParaRPr>
          </a:p>
        </p:txBody>
      </p:sp>
      <p:sp>
        <p:nvSpPr>
          <p:cNvPr id="6" name="テキスト ボックス 5"/>
          <p:cNvSpPr txBox="1"/>
          <p:nvPr/>
        </p:nvSpPr>
        <p:spPr>
          <a:xfrm>
            <a:off x="251520" y="4149080"/>
            <a:ext cx="8640960"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kumimoji="1" lang="ja-JP" altLang="en-US" sz="2000" dirty="0" smtClean="0"/>
              <a:t>アクティブマトリクス型</a:t>
            </a:r>
            <a:endParaRPr kumimoji="1" lang="ja-JP" altLang="en-US" sz="2000" dirty="0"/>
          </a:p>
        </p:txBody>
      </p:sp>
      <p:sp>
        <p:nvSpPr>
          <p:cNvPr id="7" name="テキスト ボックス 6"/>
          <p:cNvSpPr txBox="1"/>
          <p:nvPr/>
        </p:nvSpPr>
        <p:spPr>
          <a:xfrm>
            <a:off x="251520" y="1556792"/>
            <a:ext cx="8640960" cy="40011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kumimoji="1" lang="ja-JP" altLang="en-US" sz="2000" dirty="0" smtClean="0"/>
              <a:t>パッシブマトリクス型</a:t>
            </a:r>
            <a:endParaRPr kumimoji="1" lang="ja-JP" altLang="en-US" sz="2000" dirty="0"/>
          </a:p>
        </p:txBody>
      </p:sp>
      <p:pic>
        <p:nvPicPr>
          <p:cNvPr id="3075" name="Picture 3"/>
          <p:cNvPicPr>
            <a:picLocks noChangeAspect="1" noChangeArrowheads="1"/>
          </p:cNvPicPr>
          <p:nvPr/>
        </p:nvPicPr>
        <p:blipFill>
          <a:blip r:embed="rId2" cstate="print"/>
          <a:srcRect/>
          <a:stretch>
            <a:fillRect/>
          </a:stretch>
        </p:blipFill>
        <p:spPr bwMode="auto">
          <a:xfrm>
            <a:off x="251520" y="1988840"/>
            <a:ext cx="4623751" cy="1895625"/>
          </a:xfrm>
          <a:prstGeom prst="rect">
            <a:avLst/>
          </a:prstGeom>
          <a:noFill/>
          <a:ln w="9525">
            <a:noFill/>
            <a:miter lim="800000"/>
            <a:headEnd/>
            <a:tailEnd/>
          </a:ln>
          <a:effectLst/>
        </p:spPr>
      </p:pic>
      <p:pic>
        <p:nvPicPr>
          <p:cNvPr id="3076" name="Picture 4"/>
          <p:cNvPicPr>
            <a:picLocks noChangeAspect="1" noChangeArrowheads="1"/>
          </p:cNvPicPr>
          <p:nvPr/>
        </p:nvPicPr>
        <p:blipFill>
          <a:blip r:embed="rId3" cstate="print"/>
          <a:srcRect/>
          <a:stretch>
            <a:fillRect/>
          </a:stretch>
        </p:blipFill>
        <p:spPr bwMode="auto">
          <a:xfrm>
            <a:off x="251520" y="4581128"/>
            <a:ext cx="4438126" cy="1783125"/>
          </a:xfrm>
          <a:prstGeom prst="rect">
            <a:avLst/>
          </a:prstGeom>
          <a:noFill/>
          <a:ln w="9525">
            <a:noFill/>
            <a:miter lim="800000"/>
            <a:headEnd/>
            <a:tailEnd/>
          </a:ln>
          <a:effectLst/>
        </p:spPr>
      </p:pic>
      <p:sp>
        <p:nvSpPr>
          <p:cNvPr id="12" name="テキスト ボックス 11"/>
          <p:cNvSpPr txBox="1"/>
          <p:nvPr/>
        </p:nvSpPr>
        <p:spPr>
          <a:xfrm>
            <a:off x="5292080" y="2204864"/>
            <a:ext cx="3600400" cy="584775"/>
          </a:xfrm>
          <a:prstGeom prst="rect">
            <a:avLst/>
          </a:prstGeom>
          <a:noFill/>
        </p:spPr>
        <p:txBody>
          <a:bodyPr wrap="square" rtlCol="0">
            <a:spAutoFit/>
          </a:bodyPr>
          <a:lstStyle/>
          <a:p>
            <a:pPr algn="just"/>
            <a:r>
              <a:rPr lang="ja-JP" altLang="en-US" sz="1600" dirty="0" smtClean="0"/>
              <a:t>各ピクセルに印加された電圧を保持する機能が無い</a:t>
            </a:r>
            <a:endParaRPr kumimoji="1" lang="ja-JP" altLang="en-US" sz="1600" dirty="0"/>
          </a:p>
        </p:txBody>
      </p:sp>
      <p:sp>
        <p:nvSpPr>
          <p:cNvPr id="13" name="テキスト ボックス 12"/>
          <p:cNvSpPr txBox="1"/>
          <p:nvPr/>
        </p:nvSpPr>
        <p:spPr>
          <a:xfrm>
            <a:off x="5292080" y="2852936"/>
            <a:ext cx="3600400" cy="584775"/>
          </a:xfrm>
          <a:prstGeom prst="rect">
            <a:avLst/>
          </a:prstGeom>
          <a:noFill/>
        </p:spPr>
        <p:txBody>
          <a:bodyPr wrap="square" rtlCol="0">
            <a:spAutoFit/>
          </a:bodyPr>
          <a:lstStyle/>
          <a:p>
            <a:pPr algn="just"/>
            <a:r>
              <a:rPr lang="ja-JP" altLang="en-US" sz="1600" dirty="0" smtClean="0"/>
              <a:t>走査線の増加にともないコントラストが低下</a:t>
            </a:r>
            <a:endParaRPr kumimoji="1" lang="ja-JP" altLang="en-US" sz="1600" dirty="0"/>
          </a:p>
        </p:txBody>
      </p:sp>
      <p:sp>
        <p:nvSpPr>
          <p:cNvPr id="14" name="テキスト ボックス 13"/>
          <p:cNvSpPr txBox="1"/>
          <p:nvPr/>
        </p:nvSpPr>
        <p:spPr>
          <a:xfrm>
            <a:off x="5292080" y="4725144"/>
            <a:ext cx="3600400" cy="1077218"/>
          </a:xfrm>
          <a:prstGeom prst="rect">
            <a:avLst/>
          </a:prstGeom>
          <a:noFill/>
        </p:spPr>
        <p:txBody>
          <a:bodyPr wrap="square" rtlCol="0">
            <a:spAutoFit/>
          </a:bodyPr>
          <a:lstStyle/>
          <a:p>
            <a:pPr algn="just"/>
            <a:r>
              <a:rPr lang="ja-JP" altLang="en-US" sz="1600" dirty="0" smtClean="0"/>
              <a:t>各ピクセルに印加された電圧をコンデンサが維持．コンデンサの充電・放電を薄膜トランジスタでスイッチング．</a:t>
            </a:r>
            <a:endParaRPr kumimoji="1" lang="ja-JP" altLang="en-US" sz="1600" dirty="0"/>
          </a:p>
        </p:txBody>
      </p:sp>
      <p:sp>
        <p:nvSpPr>
          <p:cNvPr id="79" name="テキスト ボックス 78"/>
          <p:cNvSpPr txBox="1"/>
          <p:nvPr/>
        </p:nvSpPr>
        <p:spPr>
          <a:xfrm>
            <a:off x="5292080" y="5877272"/>
            <a:ext cx="1440160" cy="338554"/>
          </a:xfrm>
          <a:prstGeom prst="rect">
            <a:avLst/>
          </a:prstGeom>
          <a:noFill/>
        </p:spPr>
        <p:txBody>
          <a:bodyPr wrap="square" rtlCol="0">
            <a:spAutoFit/>
          </a:bodyPr>
          <a:lstStyle/>
          <a:p>
            <a:pPr algn="just"/>
            <a:r>
              <a:rPr lang="ja-JP" altLang="en-US" sz="1600" dirty="0" smtClean="0"/>
              <a:t>大画面に対応</a:t>
            </a:r>
            <a:endParaRPr lang="en-US" altLang="ja-JP" sz="1600" dirty="0" smtClean="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115616" y="1628800"/>
            <a:ext cx="6696744" cy="3530129"/>
          </a:xfrm>
          <a:prstGeom prst="rect">
            <a:avLst/>
          </a:prstGeom>
          <a:noFill/>
          <a:ln w="9525">
            <a:noFill/>
            <a:miter lim="800000"/>
            <a:headEnd/>
            <a:tailEnd/>
          </a:ln>
        </p:spPr>
      </p:pic>
      <p:sp>
        <p:nvSpPr>
          <p:cNvPr id="3" name="正方形/長方形 2"/>
          <p:cNvSpPr/>
          <p:nvPr/>
        </p:nvSpPr>
        <p:spPr>
          <a:xfrm>
            <a:off x="1259632" y="6581001"/>
            <a:ext cx="6588224" cy="276999"/>
          </a:xfrm>
          <a:prstGeom prst="rect">
            <a:avLst/>
          </a:prstGeom>
        </p:spPr>
        <p:txBody>
          <a:bodyPr wrap="square">
            <a:spAutoFit/>
          </a:bodyPr>
          <a:lstStyle/>
          <a:p>
            <a:pPr marL="268288" indent="-268288"/>
            <a:r>
              <a:rPr lang="en-US" altLang="ja-JP" sz="1200" dirty="0" smtClean="0"/>
              <a:t>H. </a:t>
            </a:r>
            <a:r>
              <a:rPr lang="en-US" altLang="ja-JP" sz="1200" dirty="0" err="1" smtClean="0"/>
              <a:t>Sakawamoto</a:t>
            </a:r>
            <a:r>
              <a:rPr lang="en-US" altLang="ja-JP" sz="1200" dirty="0" smtClean="0"/>
              <a:t>: The History of Liquid-Crystal Displays, Proc. IEEE 90 (2002) 460-500.</a:t>
            </a:r>
            <a:endParaRPr lang="ja-JP" altLang="en-US" sz="1200" dirty="0"/>
          </a:p>
        </p:txBody>
      </p:sp>
      <p:grpSp>
        <p:nvGrpSpPr>
          <p:cNvPr id="4" name="グループ化 3"/>
          <p:cNvGrpSpPr/>
          <p:nvPr/>
        </p:nvGrpSpPr>
        <p:grpSpPr>
          <a:xfrm>
            <a:off x="3419872" y="5085184"/>
            <a:ext cx="3024336" cy="1296144"/>
            <a:chOff x="4932040" y="5445224"/>
            <a:chExt cx="3024336" cy="1296144"/>
          </a:xfrm>
        </p:grpSpPr>
        <p:sp>
          <p:nvSpPr>
            <p:cNvPr id="5" name="正方形/長方形 4"/>
            <p:cNvSpPr/>
            <p:nvPr/>
          </p:nvSpPr>
          <p:spPr>
            <a:xfrm>
              <a:off x="5292080" y="5949280"/>
              <a:ext cx="1440160" cy="72008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732240" y="5949280"/>
              <a:ext cx="1080120" cy="72008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940152" y="5877272"/>
              <a:ext cx="144016"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p:cNvCxnSpPr/>
            <p:nvPr/>
          </p:nvCxnSpPr>
          <p:spPr>
            <a:xfrm rot="5400000" flipH="1" flipV="1">
              <a:off x="6084168" y="594928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rot="5400000">
              <a:off x="5904148" y="5913276"/>
              <a:ext cx="720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rot="5400000">
              <a:off x="6048164" y="5913276"/>
              <a:ext cx="720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5868144" y="5877272"/>
              <a:ext cx="2880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5940152" y="5805264"/>
              <a:ext cx="14401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グループ化 57"/>
            <p:cNvGrpSpPr/>
            <p:nvPr/>
          </p:nvGrpSpPr>
          <p:grpSpPr>
            <a:xfrm>
              <a:off x="5220072" y="5877272"/>
              <a:ext cx="144016" cy="864096"/>
              <a:chOff x="5220072" y="5877272"/>
              <a:chExt cx="144016" cy="864096"/>
            </a:xfrm>
          </p:grpSpPr>
          <p:sp>
            <p:nvSpPr>
              <p:cNvPr id="28" name="正方形/長方形 27"/>
              <p:cNvSpPr/>
              <p:nvPr/>
            </p:nvSpPr>
            <p:spPr>
              <a:xfrm>
                <a:off x="5220072" y="5949280"/>
                <a:ext cx="14401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5220072" y="5877272"/>
                <a:ext cx="144016" cy="144016"/>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5220072" y="6597352"/>
                <a:ext cx="144016" cy="144016"/>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4" name="直線コネクタ 13"/>
            <p:cNvCxnSpPr/>
            <p:nvPr/>
          </p:nvCxnSpPr>
          <p:spPr>
            <a:xfrm rot="5400000">
              <a:off x="5940152" y="5733256"/>
              <a:ext cx="1440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円/楕円 14"/>
            <p:cNvSpPr/>
            <p:nvPr/>
          </p:nvSpPr>
          <p:spPr>
            <a:xfrm>
              <a:off x="5940152" y="5589240"/>
              <a:ext cx="144016" cy="144016"/>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68"/>
            <p:cNvGrpSpPr/>
            <p:nvPr/>
          </p:nvGrpSpPr>
          <p:grpSpPr>
            <a:xfrm>
              <a:off x="6588224" y="6237312"/>
              <a:ext cx="288032" cy="144016"/>
              <a:chOff x="5868144" y="6237312"/>
              <a:chExt cx="288032" cy="144016"/>
            </a:xfrm>
          </p:grpSpPr>
          <p:sp>
            <p:nvSpPr>
              <p:cNvPr id="25" name="正方形/長方形 24"/>
              <p:cNvSpPr/>
              <p:nvPr/>
            </p:nvSpPr>
            <p:spPr>
              <a:xfrm>
                <a:off x="5868144" y="6237312"/>
                <a:ext cx="288032"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コネクタ 25"/>
              <p:cNvCxnSpPr/>
              <p:nvPr/>
            </p:nvCxnSpPr>
            <p:spPr>
              <a:xfrm>
                <a:off x="5868144" y="6237312"/>
                <a:ext cx="288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5868144" y="6381328"/>
                <a:ext cx="288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グループ化 69"/>
            <p:cNvGrpSpPr/>
            <p:nvPr/>
          </p:nvGrpSpPr>
          <p:grpSpPr>
            <a:xfrm>
              <a:off x="7668344" y="6237312"/>
              <a:ext cx="288032" cy="144016"/>
              <a:chOff x="5868144" y="6237312"/>
              <a:chExt cx="288032" cy="144016"/>
            </a:xfrm>
          </p:grpSpPr>
          <p:sp>
            <p:nvSpPr>
              <p:cNvPr id="22" name="正方形/長方形 21"/>
              <p:cNvSpPr/>
              <p:nvPr/>
            </p:nvSpPr>
            <p:spPr>
              <a:xfrm>
                <a:off x="5868144" y="6237312"/>
                <a:ext cx="288032"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コネクタ 22"/>
              <p:cNvCxnSpPr/>
              <p:nvPr/>
            </p:nvCxnSpPr>
            <p:spPr>
              <a:xfrm>
                <a:off x="5868144" y="6237312"/>
                <a:ext cx="288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5868144" y="6381328"/>
                <a:ext cx="288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テキスト ボックス 17"/>
            <p:cNvSpPr txBox="1"/>
            <p:nvPr/>
          </p:nvSpPr>
          <p:spPr>
            <a:xfrm>
              <a:off x="6084168" y="6165304"/>
              <a:ext cx="543739" cy="307777"/>
            </a:xfrm>
            <a:prstGeom prst="rect">
              <a:avLst/>
            </a:prstGeom>
            <a:noFill/>
          </p:spPr>
          <p:txBody>
            <a:bodyPr wrap="none" rtlCol="0">
              <a:spAutoFit/>
            </a:bodyPr>
            <a:lstStyle/>
            <a:p>
              <a:r>
                <a:rPr lang="ja-JP" altLang="en-US" sz="1400" dirty="0" smtClean="0"/>
                <a:t>液晶</a:t>
              </a:r>
              <a:endParaRPr kumimoji="1" lang="ja-JP" altLang="en-US" sz="1400" dirty="0"/>
            </a:p>
          </p:txBody>
        </p:sp>
        <p:sp>
          <p:nvSpPr>
            <p:cNvPr id="19" name="テキスト ボックス 18"/>
            <p:cNvSpPr txBox="1"/>
            <p:nvPr/>
          </p:nvSpPr>
          <p:spPr>
            <a:xfrm>
              <a:off x="7164288" y="6093296"/>
              <a:ext cx="543739" cy="523220"/>
            </a:xfrm>
            <a:prstGeom prst="rect">
              <a:avLst/>
            </a:prstGeom>
            <a:noFill/>
          </p:spPr>
          <p:txBody>
            <a:bodyPr wrap="none" rtlCol="0">
              <a:spAutoFit/>
            </a:bodyPr>
            <a:lstStyle/>
            <a:p>
              <a:r>
                <a:rPr kumimoji="1" lang="ja-JP" altLang="en-US" sz="1400" dirty="0" smtClean="0"/>
                <a:t>補助</a:t>
              </a:r>
              <a:endParaRPr kumimoji="1" lang="en-US" altLang="ja-JP" sz="1400" dirty="0" smtClean="0"/>
            </a:p>
            <a:p>
              <a:r>
                <a:rPr kumimoji="1" lang="ja-JP" altLang="en-US" sz="1400" dirty="0" smtClean="0"/>
                <a:t>容量</a:t>
              </a:r>
              <a:endParaRPr kumimoji="1" lang="ja-JP" altLang="en-US" sz="1400" dirty="0"/>
            </a:p>
          </p:txBody>
        </p:sp>
        <p:sp>
          <p:nvSpPr>
            <p:cNvPr id="20" name="テキスト ボックス 19"/>
            <p:cNvSpPr txBox="1"/>
            <p:nvPr/>
          </p:nvSpPr>
          <p:spPr>
            <a:xfrm>
              <a:off x="6084168" y="5445224"/>
              <a:ext cx="324128" cy="369332"/>
            </a:xfrm>
            <a:prstGeom prst="rect">
              <a:avLst/>
            </a:prstGeom>
            <a:noFill/>
          </p:spPr>
          <p:txBody>
            <a:bodyPr wrap="none" rtlCol="0">
              <a:spAutoFit/>
            </a:bodyPr>
            <a:lstStyle/>
            <a:p>
              <a:r>
                <a:rPr kumimoji="1" lang="en-US" altLang="ja-JP" dirty="0" smtClean="0"/>
                <a:t>X</a:t>
              </a:r>
              <a:endParaRPr kumimoji="1" lang="ja-JP" altLang="en-US" dirty="0"/>
            </a:p>
          </p:txBody>
        </p:sp>
        <p:sp>
          <p:nvSpPr>
            <p:cNvPr id="21" name="テキスト ボックス 20"/>
            <p:cNvSpPr txBox="1"/>
            <p:nvPr/>
          </p:nvSpPr>
          <p:spPr>
            <a:xfrm>
              <a:off x="4932040" y="5733256"/>
              <a:ext cx="328936" cy="369332"/>
            </a:xfrm>
            <a:prstGeom prst="rect">
              <a:avLst/>
            </a:prstGeom>
            <a:noFill/>
          </p:spPr>
          <p:txBody>
            <a:bodyPr wrap="none" rtlCol="0">
              <a:spAutoFit/>
            </a:bodyPr>
            <a:lstStyle/>
            <a:p>
              <a:r>
                <a:rPr kumimoji="1" lang="en-US" altLang="ja-JP" dirty="0" smtClean="0"/>
                <a:t>Y</a:t>
              </a:r>
              <a:endParaRPr kumimoji="1" lang="ja-JP" altLang="en-US" dirty="0"/>
            </a:p>
          </p:txBody>
        </p:sp>
      </p:grpSp>
      <p:sp>
        <p:nvSpPr>
          <p:cNvPr id="31" name="テキスト ボックス 30"/>
          <p:cNvSpPr txBox="1"/>
          <p:nvPr/>
        </p:nvSpPr>
        <p:spPr>
          <a:xfrm>
            <a:off x="4716016" y="2204864"/>
            <a:ext cx="324128"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altLang="ja-JP" dirty="0" smtClean="0"/>
              <a:t>X</a:t>
            </a:r>
            <a:endParaRPr kumimoji="1" lang="ja-JP" altLang="en-US" dirty="0"/>
          </a:p>
        </p:txBody>
      </p:sp>
      <p:sp>
        <p:nvSpPr>
          <p:cNvPr id="32" name="テキスト ボックス 31"/>
          <p:cNvSpPr txBox="1"/>
          <p:nvPr/>
        </p:nvSpPr>
        <p:spPr>
          <a:xfrm>
            <a:off x="2514872" y="1700808"/>
            <a:ext cx="328936"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altLang="ja-JP" dirty="0" smtClean="0"/>
              <a:t>Y</a:t>
            </a:r>
            <a:endParaRPr kumimoji="1" lang="ja-JP" altLang="en-US" dirty="0"/>
          </a:p>
        </p:txBody>
      </p:sp>
      <p:sp>
        <p:nvSpPr>
          <p:cNvPr id="33" name="テキスト ボックス 32"/>
          <p:cNvSpPr txBox="1"/>
          <p:nvPr/>
        </p:nvSpPr>
        <p:spPr>
          <a:xfrm>
            <a:off x="0" y="-27384"/>
            <a:ext cx="9144000" cy="1323439"/>
          </a:xfrm>
          <a:prstGeom prst="rect">
            <a:avLst/>
          </a:prstGeom>
          <a:noFill/>
        </p:spPr>
        <p:txBody>
          <a:bodyPr wrap="square" rtlCol="0">
            <a:spAutoFit/>
          </a:bodyPr>
          <a:lstStyle/>
          <a:p>
            <a:pPr algn="ctr"/>
            <a:r>
              <a:rPr lang="ja-JP" altLang="en-US" sz="4000" dirty="0" smtClean="0">
                <a:solidFill>
                  <a:schemeClr val="bg1"/>
                </a:solidFill>
                <a:effectLst>
                  <a:outerShdw blurRad="38100" dist="38100" dir="2700000" algn="tl">
                    <a:srgbClr val="000000">
                      <a:alpha val="43137"/>
                    </a:srgbClr>
                  </a:outerShdw>
                </a:effectLst>
              </a:rPr>
              <a:t>アクティブマトリクス型の１画素と</a:t>
            </a:r>
            <a:endParaRPr lang="en-US" altLang="ja-JP" sz="4000" dirty="0" smtClean="0">
              <a:solidFill>
                <a:schemeClr val="bg1"/>
              </a:solidFill>
              <a:effectLst>
                <a:outerShdw blurRad="38100" dist="38100" dir="2700000" algn="tl">
                  <a:srgbClr val="000000">
                    <a:alpha val="43137"/>
                  </a:srgbClr>
                </a:outerShdw>
              </a:effectLst>
            </a:endParaRPr>
          </a:p>
          <a:p>
            <a:pPr algn="ctr"/>
            <a:r>
              <a:rPr kumimoji="1" lang="ja-JP" altLang="en-US" sz="4000" dirty="0" smtClean="0">
                <a:solidFill>
                  <a:schemeClr val="bg1"/>
                </a:solidFill>
                <a:effectLst>
                  <a:outerShdw blurRad="38100" dist="38100" dir="2700000" algn="tl">
                    <a:srgbClr val="000000">
                      <a:alpha val="43137"/>
                    </a:srgbClr>
                  </a:outerShdw>
                </a:effectLst>
              </a:rPr>
              <a:t>薄膜トランジスタ</a:t>
            </a:r>
            <a:endParaRPr kumimoji="1" lang="ja-JP" altLang="en-US" sz="4000" dirty="0">
              <a:solidFill>
                <a:schemeClr val="bg1"/>
              </a:solidFill>
              <a:effectLst>
                <a:outerShdw blurRad="38100" dist="38100" dir="2700000" algn="tl">
                  <a:srgbClr val="000000">
                    <a:alpha val="43137"/>
                  </a:srgbClr>
                </a:outerShdw>
              </a:effectLst>
            </a:endParaRPr>
          </a:p>
        </p:txBody>
      </p:sp>
      <p:sp>
        <p:nvSpPr>
          <p:cNvPr id="34" name="円/楕円 33"/>
          <p:cNvSpPr/>
          <p:nvPr/>
        </p:nvSpPr>
        <p:spPr>
          <a:xfrm>
            <a:off x="2483768" y="2276872"/>
            <a:ext cx="1368152" cy="13681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p:cNvSpPr/>
          <p:nvPr/>
        </p:nvSpPr>
        <p:spPr>
          <a:xfrm>
            <a:off x="4067944" y="4941168"/>
            <a:ext cx="927720" cy="9277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251520" y="5085184"/>
            <a:ext cx="3039871" cy="646331"/>
          </a:xfrm>
          <a:prstGeom prst="rect">
            <a:avLst/>
          </a:prstGeom>
          <a:ln w="28575">
            <a:solidFill>
              <a:srgbClr val="FF0000"/>
            </a:solidFill>
          </a:ln>
        </p:spPr>
        <p:style>
          <a:lnRef idx="0">
            <a:schemeClr val="accent2"/>
          </a:lnRef>
          <a:fillRef idx="3">
            <a:schemeClr val="accent2"/>
          </a:fillRef>
          <a:effectRef idx="3">
            <a:schemeClr val="accent2"/>
          </a:effectRef>
          <a:fontRef idx="minor">
            <a:schemeClr val="lt1"/>
          </a:fontRef>
        </p:style>
        <p:txBody>
          <a:bodyPr wrap="none" rtlCol="0">
            <a:spAutoFit/>
          </a:bodyPr>
          <a:lstStyle/>
          <a:p>
            <a:r>
              <a:rPr kumimoji="1" lang="ja-JP" altLang="en-US" dirty="0" smtClean="0">
                <a:effectLst>
                  <a:outerShdw blurRad="38100" dist="38100" dir="2700000" algn="tl">
                    <a:srgbClr val="000000">
                      <a:alpha val="43137"/>
                    </a:srgbClr>
                  </a:outerShdw>
                </a:effectLst>
              </a:rPr>
              <a:t>薄膜トランジスタ</a:t>
            </a:r>
            <a:endParaRPr kumimoji="1" lang="en-US" altLang="ja-JP" dirty="0" smtClean="0">
              <a:effectLst>
                <a:outerShdw blurRad="38100" dist="38100" dir="2700000" algn="tl">
                  <a:srgbClr val="000000">
                    <a:alpha val="43137"/>
                  </a:srgbClr>
                </a:outerShdw>
              </a:effectLst>
            </a:endParaRPr>
          </a:p>
          <a:p>
            <a:r>
              <a:rPr lang="en-US" altLang="ja-JP" dirty="0" smtClean="0">
                <a:effectLst>
                  <a:outerShdw blurRad="38100" dist="38100" dir="2700000" algn="tl">
                    <a:srgbClr val="000000">
                      <a:alpha val="43137"/>
                    </a:srgbClr>
                  </a:outerShdw>
                </a:effectLst>
              </a:rPr>
              <a:t>Thin Film Transistor (TFT)</a:t>
            </a:r>
            <a:endParaRPr kumimoji="1" lang="ja-JP" altLang="en-US" dirty="0">
              <a:effectLst>
                <a:outerShdw blurRad="38100" dist="38100" dir="2700000" algn="tl">
                  <a:srgbClr val="000000">
                    <a:alpha val="43137"/>
                  </a:srgbClr>
                </a:outerShdw>
              </a:effectLst>
            </a:endParaRPr>
          </a:p>
        </p:txBody>
      </p:sp>
      <p:cxnSp>
        <p:nvCxnSpPr>
          <p:cNvPr id="39" name="直線コネクタ 38"/>
          <p:cNvCxnSpPr>
            <a:stCxn id="37" idx="0"/>
            <a:endCxn id="34" idx="3"/>
          </p:cNvCxnSpPr>
          <p:nvPr/>
        </p:nvCxnSpPr>
        <p:spPr>
          <a:xfrm rot="5400000" flipH="1" flipV="1">
            <a:off x="1407532" y="3808588"/>
            <a:ext cx="1640521" cy="912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a:endCxn id="35" idx="2"/>
          </p:cNvCxnSpPr>
          <p:nvPr/>
        </p:nvCxnSpPr>
        <p:spPr>
          <a:xfrm>
            <a:off x="3275856" y="5373216"/>
            <a:ext cx="792088" cy="318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2636912"/>
            <a:ext cx="9144000" cy="1569660"/>
          </a:xfrm>
          <a:prstGeom prst="rect">
            <a:avLst/>
          </a:prstGeom>
          <a:noFill/>
        </p:spPr>
        <p:txBody>
          <a:bodyPr wrap="square" rtlCol="0">
            <a:spAutoFit/>
          </a:bodyPr>
          <a:lstStyle/>
          <a:p>
            <a:pPr algn="ctr"/>
            <a:r>
              <a:rPr kumimoji="1" lang="en-US" altLang="ja-JP" sz="9600" dirty="0" smtClean="0">
                <a:solidFill>
                  <a:schemeClr val="bg1"/>
                </a:solidFill>
                <a:effectLst>
                  <a:outerShdw blurRad="38100" dist="38100" dir="2700000" algn="tl">
                    <a:srgbClr val="000000">
                      <a:alpha val="43137"/>
                    </a:srgbClr>
                  </a:outerShdw>
                </a:effectLst>
              </a:rPr>
              <a:t>LCD</a:t>
            </a:r>
            <a:endParaRPr kumimoji="1" lang="ja-JP" altLang="en-US" sz="9600"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260648"/>
            <a:ext cx="9144000" cy="707886"/>
          </a:xfrm>
          <a:prstGeom prst="rect">
            <a:avLst/>
          </a:prstGeom>
          <a:noFill/>
        </p:spPr>
        <p:txBody>
          <a:bodyPr wrap="square" rtlCol="0">
            <a:spAutoFit/>
          </a:bodyPr>
          <a:lstStyle/>
          <a:p>
            <a:pPr algn="ctr"/>
            <a:r>
              <a:rPr kumimoji="1" lang="ja-JP" altLang="en-US" sz="4000" dirty="0" smtClean="0">
                <a:solidFill>
                  <a:schemeClr val="bg1"/>
                </a:solidFill>
                <a:effectLst>
                  <a:outerShdw blurRad="38100" dist="38100" dir="2700000" algn="tl">
                    <a:srgbClr val="000000">
                      <a:alpha val="43137"/>
                    </a:srgbClr>
                  </a:outerShdw>
                </a:effectLst>
              </a:rPr>
              <a:t>薄膜トランジスタの説明の前に</a:t>
            </a:r>
            <a:endParaRPr kumimoji="1" lang="ja-JP" altLang="en-US" sz="4000" dirty="0">
              <a:solidFill>
                <a:schemeClr val="bg1"/>
              </a:solidFill>
              <a:effectLst>
                <a:outerShdw blurRad="38100" dist="38100" dir="2700000" algn="tl">
                  <a:srgbClr val="000000">
                    <a:alpha val="43137"/>
                  </a:srgbClr>
                </a:outerShdw>
              </a:effectLst>
            </a:endParaRPr>
          </a:p>
        </p:txBody>
      </p:sp>
      <p:sp>
        <p:nvSpPr>
          <p:cNvPr id="8" name="テキスト ボックス 7"/>
          <p:cNvSpPr txBox="1"/>
          <p:nvPr/>
        </p:nvSpPr>
        <p:spPr>
          <a:xfrm>
            <a:off x="611560" y="2348880"/>
            <a:ext cx="7920880"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kumimoji="1" lang="ja-JP" altLang="en-US" dirty="0" smtClean="0"/>
              <a:t>これまでに学んだ</a:t>
            </a:r>
            <a:r>
              <a:rPr lang="ja-JP" altLang="en-US" dirty="0" smtClean="0"/>
              <a:t>単結晶材料を用いたＦＥＴをガラスの上に作れるか？</a:t>
            </a:r>
            <a:endParaRPr kumimoji="1" lang="ja-JP" altLang="en-US" dirty="0"/>
          </a:p>
        </p:txBody>
      </p:sp>
      <p:sp>
        <p:nvSpPr>
          <p:cNvPr id="13" name="テキスト ボックス 12"/>
          <p:cNvSpPr txBox="1"/>
          <p:nvPr/>
        </p:nvSpPr>
        <p:spPr>
          <a:xfrm>
            <a:off x="627175" y="1412775"/>
            <a:ext cx="7905265" cy="37272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kumimoji="1" lang="ja-JP" altLang="en-US" dirty="0" smtClean="0"/>
              <a:t>液晶駆動用トランジスタを</a:t>
            </a:r>
            <a:r>
              <a:rPr lang="ja-JP" altLang="en-US" dirty="0" smtClean="0"/>
              <a:t>どこに作りたいか？</a:t>
            </a:r>
            <a:endParaRPr lang="en-US" altLang="ja-JP" dirty="0" smtClean="0"/>
          </a:p>
        </p:txBody>
      </p:sp>
      <p:grpSp>
        <p:nvGrpSpPr>
          <p:cNvPr id="38" name="グループ化 37"/>
          <p:cNvGrpSpPr/>
          <p:nvPr/>
        </p:nvGrpSpPr>
        <p:grpSpPr>
          <a:xfrm>
            <a:off x="3491880" y="4725144"/>
            <a:ext cx="2200275" cy="2132856"/>
            <a:chOff x="683568" y="4725144"/>
            <a:chExt cx="2200275" cy="2132856"/>
          </a:xfrm>
        </p:grpSpPr>
        <p:pic>
          <p:nvPicPr>
            <p:cNvPr id="17" name="Picture 2"/>
            <p:cNvPicPr>
              <a:picLocks noChangeAspect="1" noChangeArrowheads="1"/>
            </p:cNvPicPr>
            <p:nvPr/>
          </p:nvPicPr>
          <p:blipFill>
            <a:blip r:embed="rId2" cstate="print"/>
            <a:srcRect b="49695"/>
            <a:stretch>
              <a:fillRect/>
            </a:stretch>
          </p:blipFill>
          <p:spPr bwMode="auto">
            <a:xfrm>
              <a:off x="683568" y="4784408"/>
              <a:ext cx="2200275" cy="1100140"/>
            </a:xfrm>
            <a:prstGeom prst="rect">
              <a:avLst/>
            </a:prstGeom>
            <a:noFill/>
            <a:ln w="9525">
              <a:noFill/>
              <a:miter lim="800000"/>
              <a:headEnd/>
              <a:tailEnd/>
            </a:ln>
          </p:spPr>
        </p:pic>
        <p:pic>
          <p:nvPicPr>
            <p:cNvPr id="18" name="Picture 3"/>
            <p:cNvPicPr>
              <a:picLocks noChangeAspect="1" noChangeArrowheads="1"/>
            </p:cNvPicPr>
            <p:nvPr/>
          </p:nvPicPr>
          <p:blipFill>
            <a:blip r:embed="rId3" cstate="print"/>
            <a:srcRect t="48617"/>
            <a:stretch>
              <a:fillRect/>
            </a:stretch>
          </p:blipFill>
          <p:spPr bwMode="auto">
            <a:xfrm>
              <a:off x="755576" y="5792520"/>
              <a:ext cx="2040255" cy="1065480"/>
            </a:xfrm>
            <a:prstGeom prst="rect">
              <a:avLst/>
            </a:prstGeom>
            <a:noFill/>
            <a:ln w="9525">
              <a:noFill/>
              <a:miter lim="800000"/>
              <a:headEnd/>
              <a:tailEnd/>
            </a:ln>
          </p:spPr>
        </p:pic>
        <p:sp>
          <p:nvSpPr>
            <p:cNvPr id="20" name="テキスト ボックス 19"/>
            <p:cNvSpPr txBox="1"/>
            <p:nvPr/>
          </p:nvSpPr>
          <p:spPr>
            <a:xfrm>
              <a:off x="1403648" y="6093296"/>
              <a:ext cx="877163"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pPr algn="ctr"/>
              <a:r>
                <a:rPr kumimoji="1" lang="ja-JP" altLang="en-US" dirty="0" smtClean="0"/>
                <a:t>非晶質</a:t>
              </a:r>
              <a:endParaRPr kumimoji="1" lang="ja-JP" altLang="en-US" dirty="0"/>
            </a:p>
          </p:txBody>
        </p:sp>
        <p:sp>
          <p:nvSpPr>
            <p:cNvPr id="21" name="テキスト ボックス 20"/>
            <p:cNvSpPr txBox="1"/>
            <p:nvPr/>
          </p:nvSpPr>
          <p:spPr>
            <a:xfrm>
              <a:off x="1331640" y="5157192"/>
              <a:ext cx="877163"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pPr algn="ctr"/>
              <a:r>
                <a:rPr kumimoji="1" lang="ja-JP" altLang="en-US" dirty="0" smtClean="0"/>
                <a:t>単結晶</a:t>
              </a:r>
              <a:endParaRPr kumimoji="1" lang="ja-JP" altLang="en-US" dirty="0"/>
            </a:p>
          </p:txBody>
        </p:sp>
        <p:sp>
          <p:nvSpPr>
            <p:cNvPr id="22" name="テキスト ボックス 21"/>
            <p:cNvSpPr txBox="1"/>
            <p:nvPr/>
          </p:nvSpPr>
          <p:spPr>
            <a:xfrm>
              <a:off x="1115616" y="4725144"/>
              <a:ext cx="1338828"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kumimoji="1" lang="ja-JP" altLang="en-US" dirty="0" smtClean="0"/>
                <a:t>これは無理</a:t>
              </a:r>
              <a:endParaRPr kumimoji="1" lang="ja-JP" altLang="en-US" dirty="0"/>
            </a:p>
          </p:txBody>
        </p:sp>
      </p:grpSp>
      <p:pic>
        <p:nvPicPr>
          <p:cNvPr id="29" name="Picture 2"/>
          <p:cNvPicPr>
            <a:picLocks noChangeAspect="1" noChangeArrowheads="1"/>
          </p:cNvPicPr>
          <p:nvPr/>
        </p:nvPicPr>
        <p:blipFill>
          <a:blip r:embed="rId2" cstate="print"/>
          <a:srcRect b="49695"/>
          <a:stretch>
            <a:fillRect/>
          </a:stretch>
        </p:blipFill>
        <p:spPr bwMode="auto">
          <a:xfrm>
            <a:off x="539552" y="5757860"/>
            <a:ext cx="2200275" cy="1100140"/>
          </a:xfrm>
          <a:prstGeom prst="rect">
            <a:avLst/>
          </a:prstGeom>
          <a:noFill/>
          <a:ln w="9525">
            <a:noFill/>
            <a:miter lim="800000"/>
            <a:headEnd/>
            <a:tailEnd/>
          </a:ln>
        </p:spPr>
      </p:pic>
      <p:sp>
        <p:nvSpPr>
          <p:cNvPr id="30" name="テキスト ボックス 29"/>
          <p:cNvSpPr txBox="1"/>
          <p:nvPr/>
        </p:nvSpPr>
        <p:spPr>
          <a:xfrm>
            <a:off x="1187624" y="6093296"/>
            <a:ext cx="877163"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pPr algn="ctr"/>
            <a:r>
              <a:rPr kumimoji="1" lang="ja-JP" altLang="en-US" dirty="0" smtClean="0"/>
              <a:t>単結晶</a:t>
            </a:r>
            <a:endParaRPr kumimoji="1" lang="ja-JP" altLang="en-US" dirty="0"/>
          </a:p>
        </p:txBody>
      </p:sp>
      <p:pic>
        <p:nvPicPr>
          <p:cNvPr id="31" name="Picture 2"/>
          <p:cNvPicPr>
            <a:picLocks noChangeAspect="1" noChangeArrowheads="1"/>
          </p:cNvPicPr>
          <p:nvPr/>
        </p:nvPicPr>
        <p:blipFill>
          <a:blip r:embed="rId2" cstate="print"/>
          <a:srcRect b="49695"/>
          <a:stretch>
            <a:fillRect/>
          </a:stretch>
        </p:blipFill>
        <p:spPr bwMode="auto">
          <a:xfrm>
            <a:off x="539552" y="4653136"/>
            <a:ext cx="2200275" cy="1100140"/>
          </a:xfrm>
          <a:prstGeom prst="rect">
            <a:avLst/>
          </a:prstGeom>
          <a:noFill/>
          <a:ln w="9525">
            <a:noFill/>
            <a:miter lim="800000"/>
            <a:headEnd/>
            <a:tailEnd/>
          </a:ln>
        </p:spPr>
      </p:pic>
      <p:sp>
        <p:nvSpPr>
          <p:cNvPr id="32" name="テキスト ボックス 31"/>
          <p:cNvSpPr txBox="1"/>
          <p:nvPr/>
        </p:nvSpPr>
        <p:spPr>
          <a:xfrm>
            <a:off x="1187624" y="5157192"/>
            <a:ext cx="877163"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pPr algn="ctr"/>
            <a:r>
              <a:rPr kumimoji="1" lang="ja-JP" altLang="en-US" dirty="0" smtClean="0"/>
              <a:t>単結晶</a:t>
            </a:r>
            <a:endParaRPr kumimoji="1" lang="ja-JP" altLang="en-US" dirty="0"/>
          </a:p>
        </p:txBody>
      </p:sp>
      <p:grpSp>
        <p:nvGrpSpPr>
          <p:cNvPr id="39" name="グループ化 38"/>
          <p:cNvGrpSpPr/>
          <p:nvPr/>
        </p:nvGrpSpPr>
        <p:grpSpPr>
          <a:xfrm>
            <a:off x="6732240" y="4725144"/>
            <a:ext cx="2040255" cy="2132856"/>
            <a:chOff x="5076056" y="4725144"/>
            <a:chExt cx="2040255" cy="2132856"/>
          </a:xfrm>
        </p:grpSpPr>
        <p:pic>
          <p:nvPicPr>
            <p:cNvPr id="27" name="Picture 3"/>
            <p:cNvPicPr>
              <a:picLocks noChangeAspect="1" noChangeArrowheads="1"/>
            </p:cNvPicPr>
            <p:nvPr/>
          </p:nvPicPr>
          <p:blipFill>
            <a:blip r:embed="rId3" cstate="print"/>
            <a:srcRect t="48617"/>
            <a:stretch>
              <a:fillRect/>
            </a:stretch>
          </p:blipFill>
          <p:spPr bwMode="auto">
            <a:xfrm rot="10800000">
              <a:off x="5076056" y="4797152"/>
              <a:ext cx="2040255" cy="1065480"/>
            </a:xfrm>
            <a:prstGeom prst="rect">
              <a:avLst/>
            </a:prstGeom>
            <a:noFill/>
            <a:ln w="9525">
              <a:noFill/>
              <a:miter lim="800000"/>
              <a:headEnd/>
              <a:tailEnd/>
            </a:ln>
          </p:spPr>
        </p:pic>
        <p:pic>
          <p:nvPicPr>
            <p:cNvPr id="24" name="Picture 3"/>
            <p:cNvPicPr>
              <a:picLocks noChangeAspect="1" noChangeArrowheads="1"/>
            </p:cNvPicPr>
            <p:nvPr/>
          </p:nvPicPr>
          <p:blipFill>
            <a:blip r:embed="rId3" cstate="print"/>
            <a:srcRect t="48617"/>
            <a:stretch>
              <a:fillRect/>
            </a:stretch>
          </p:blipFill>
          <p:spPr bwMode="auto">
            <a:xfrm>
              <a:off x="5076056" y="5792520"/>
              <a:ext cx="2040255" cy="1065480"/>
            </a:xfrm>
            <a:prstGeom prst="rect">
              <a:avLst/>
            </a:prstGeom>
            <a:noFill/>
            <a:ln w="9525">
              <a:noFill/>
              <a:miter lim="800000"/>
              <a:headEnd/>
              <a:tailEnd/>
            </a:ln>
          </p:spPr>
        </p:pic>
        <p:sp>
          <p:nvSpPr>
            <p:cNvPr id="25" name="テキスト ボックス 24"/>
            <p:cNvSpPr txBox="1"/>
            <p:nvPr/>
          </p:nvSpPr>
          <p:spPr>
            <a:xfrm>
              <a:off x="5724128" y="6165304"/>
              <a:ext cx="877163"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pPr algn="ctr"/>
              <a:r>
                <a:rPr kumimoji="1" lang="ja-JP" altLang="en-US" dirty="0" smtClean="0"/>
                <a:t>非晶質</a:t>
              </a:r>
              <a:endParaRPr kumimoji="1" lang="ja-JP" altLang="en-US" dirty="0"/>
            </a:p>
          </p:txBody>
        </p:sp>
        <p:sp>
          <p:nvSpPr>
            <p:cNvPr id="26" name="テキスト ボックス 25"/>
            <p:cNvSpPr txBox="1"/>
            <p:nvPr/>
          </p:nvSpPr>
          <p:spPr>
            <a:xfrm>
              <a:off x="5652120" y="5157192"/>
              <a:ext cx="877164"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pPr algn="ctr"/>
              <a:r>
                <a:rPr kumimoji="1" lang="ja-JP" altLang="en-US" dirty="0" smtClean="0"/>
                <a:t>非晶質</a:t>
              </a:r>
              <a:endParaRPr kumimoji="1" lang="ja-JP" altLang="en-US" dirty="0"/>
            </a:p>
          </p:txBody>
        </p:sp>
        <p:sp>
          <p:nvSpPr>
            <p:cNvPr id="36" name="テキスト ボックス 35"/>
            <p:cNvSpPr txBox="1"/>
            <p:nvPr/>
          </p:nvSpPr>
          <p:spPr>
            <a:xfrm>
              <a:off x="5436096" y="4725144"/>
              <a:ext cx="1338829"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kumimoji="1" lang="ja-JP" altLang="en-US" dirty="0" smtClean="0"/>
                <a:t>これは可能</a:t>
              </a:r>
              <a:endParaRPr kumimoji="1" lang="ja-JP" altLang="en-US" dirty="0"/>
            </a:p>
          </p:txBody>
        </p:sp>
      </p:grpSp>
      <p:sp>
        <p:nvSpPr>
          <p:cNvPr id="40" name="正方形/長方形 39"/>
          <p:cNvSpPr/>
          <p:nvPr/>
        </p:nvSpPr>
        <p:spPr>
          <a:xfrm>
            <a:off x="971600" y="1844824"/>
            <a:ext cx="5724644" cy="369332"/>
          </a:xfrm>
          <a:prstGeom prst="rect">
            <a:avLst/>
          </a:prstGeom>
        </p:spPr>
        <p:txBody>
          <a:bodyPr wrap="none">
            <a:spAutoFit/>
          </a:bodyPr>
          <a:lstStyle/>
          <a:p>
            <a:r>
              <a:rPr lang="ja-JP" altLang="en-US" dirty="0" smtClean="0"/>
              <a:t>大面積のガラス（非晶質）基板上に大量に作りたい．</a:t>
            </a:r>
            <a:endParaRPr lang="ja-JP" altLang="en-US" dirty="0"/>
          </a:p>
        </p:txBody>
      </p:sp>
      <p:sp>
        <p:nvSpPr>
          <p:cNvPr id="41" name="正方形/長方形 40"/>
          <p:cNvSpPr/>
          <p:nvPr/>
        </p:nvSpPr>
        <p:spPr>
          <a:xfrm>
            <a:off x="971600" y="2708920"/>
            <a:ext cx="7340471" cy="646331"/>
          </a:xfrm>
          <a:prstGeom prst="rect">
            <a:avLst/>
          </a:prstGeom>
        </p:spPr>
        <p:txBody>
          <a:bodyPr wrap="none">
            <a:spAutoFit/>
          </a:bodyPr>
          <a:lstStyle/>
          <a:p>
            <a:r>
              <a:rPr lang="ja-JP" altLang="en-US" dirty="0" smtClean="0"/>
              <a:t>作れない．非晶質基板の上に単結晶を成長することは不可能．</a:t>
            </a:r>
            <a:endParaRPr lang="en-US" altLang="ja-JP" dirty="0" smtClean="0"/>
          </a:p>
          <a:p>
            <a:r>
              <a:rPr lang="ja-JP" altLang="en-US" dirty="0" smtClean="0"/>
              <a:t>別途作ったものを並べて置くことは可能だが手間とコストがかかる．</a:t>
            </a:r>
            <a:endParaRPr lang="ja-JP" altLang="en-US" dirty="0"/>
          </a:p>
        </p:txBody>
      </p:sp>
      <p:sp>
        <p:nvSpPr>
          <p:cNvPr id="42" name="テキスト ボックス 41"/>
          <p:cNvSpPr txBox="1"/>
          <p:nvPr/>
        </p:nvSpPr>
        <p:spPr>
          <a:xfrm>
            <a:off x="611560" y="3430741"/>
            <a:ext cx="7920880"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kumimoji="1" lang="ja-JP" altLang="en-US" dirty="0" smtClean="0"/>
              <a:t>ガラスの上にはどんな材料を形成できるか？</a:t>
            </a:r>
            <a:endParaRPr kumimoji="1" lang="ja-JP" altLang="en-US" dirty="0"/>
          </a:p>
        </p:txBody>
      </p:sp>
      <p:sp>
        <p:nvSpPr>
          <p:cNvPr id="43" name="正方形/長方形 42"/>
          <p:cNvSpPr/>
          <p:nvPr/>
        </p:nvSpPr>
        <p:spPr>
          <a:xfrm>
            <a:off x="971600" y="3789040"/>
            <a:ext cx="6664004" cy="646331"/>
          </a:xfrm>
          <a:prstGeom prst="rect">
            <a:avLst/>
          </a:prstGeom>
        </p:spPr>
        <p:txBody>
          <a:bodyPr wrap="none">
            <a:spAutoFit/>
          </a:bodyPr>
          <a:lstStyle/>
          <a:p>
            <a:r>
              <a:rPr lang="ja-JP" altLang="en-US" dirty="0" smtClean="0"/>
              <a:t>アモルファス（非晶質）材料，または，多結晶材料</a:t>
            </a:r>
            <a:endParaRPr lang="en-US" altLang="ja-JP" dirty="0" smtClean="0"/>
          </a:p>
          <a:p>
            <a:r>
              <a:rPr lang="en-US" altLang="ja-JP" dirty="0" smtClean="0">
                <a:sym typeface="Wingdings" pitchFamily="2" charset="2"/>
              </a:rPr>
              <a:t></a:t>
            </a:r>
            <a:r>
              <a:rPr lang="ja-JP" altLang="en-US" dirty="0" smtClean="0">
                <a:sym typeface="Wingdings" pitchFamily="2" charset="2"/>
              </a:rPr>
              <a:t>　これでＦＥＴはつくれるか？</a:t>
            </a:r>
            <a:r>
              <a:rPr lang="en-US" altLang="ja-JP" dirty="0" smtClean="0">
                <a:sym typeface="Wingdings" pitchFamily="2" charset="2"/>
              </a:rPr>
              <a:t>【</a:t>
            </a:r>
            <a:r>
              <a:rPr lang="ja-JP" altLang="en-US" dirty="0" smtClean="0">
                <a:sym typeface="Wingdings" pitchFamily="2" charset="2"/>
              </a:rPr>
              <a:t>できる（但し条件付き）</a:t>
            </a:r>
            <a:r>
              <a:rPr lang="en-US" altLang="ja-JP" dirty="0" smtClean="0">
                <a:sym typeface="Wingdings" pitchFamily="2" charset="2"/>
              </a:rPr>
              <a:t>】</a:t>
            </a:r>
            <a:endParaRPr lang="ja-JP" altLang="en-US" dirty="0"/>
          </a:p>
        </p:txBody>
      </p:sp>
      <p:sp>
        <p:nvSpPr>
          <p:cNvPr id="28" name="テキスト ボックス 27"/>
          <p:cNvSpPr txBox="1"/>
          <p:nvPr/>
        </p:nvSpPr>
        <p:spPr>
          <a:xfrm>
            <a:off x="971600" y="4653136"/>
            <a:ext cx="1338829"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kumimoji="1" lang="ja-JP" altLang="en-US" dirty="0" smtClean="0"/>
              <a:t>これは可能</a:t>
            </a:r>
            <a:endParaRPr kumimoji="1" lang="ja-JP" altLang="en-US" dirty="0"/>
          </a:p>
        </p:txBody>
      </p:sp>
      <p:cxnSp>
        <p:nvCxnSpPr>
          <p:cNvPr id="45" name="直線コネクタ 44"/>
          <p:cNvCxnSpPr/>
          <p:nvPr/>
        </p:nvCxnSpPr>
        <p:spPr>
          <a:xfrm>
            <a:off x="611560" y="5733256"/>
            <a:ext cx="2088232"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3491880" y="5805264"/>
            <a:ext cx="2088232"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6732240" y="5805264"/>
            <a:ext cx="2088232"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60648"/>
            <a:ext cx="9144000" cy="707886"/>
          </a:xfrm>
          <a:prstGeom prst="rect">
            <a:avLst/>
          </a:prstGeom>
          <a:noFill/>
        </p:spPr>
        <p:txBody>
          <a:bodyPr wrap="square" rtlCol="0">
            <a:spAutoFit/>
          </a:bodyPr>
          <a:lstStyle/>
          <a:p>
            <a:pPr algn="ctr"/>
            <a:r>
              <a:rPr kumimoji="1" lang="ja-JP" altLang="en-US" sz="4000" dirty="0" smtClean="0">
                <a:solidFill>
                  <a:schemeClr val="bg1"/>
                </a:solidFill>
                <a:effectLst>
                  <a:outerShdw blurRad="38100" dist="38100" dir="2700000" algn="tl">
                    <a:srgbClr val="000000">
                      <a:alpha val="43137"/>
                    </a:srgbClr>
                  </a:outerShdw>
                </a:effectLst>
              </a:rPr>
              <a:t>非晶質（アモルファス）の特徴</a:t>
            </a:r>
            <a:endParaRPr kumimoji="1" lang="ja-JP" altLang="en-US" sz="4000" dirty="0">
              <a:solidFill>
                <a:schemeClr val="bg1"/>
              </a:solidFill>
              <a:effectLst>
                <a:outerShdw blurRad="38100" dist="38100" dir="2700000" algn="tl">
                  <a:srgbClr val="000000">
                    <a:alpha val="43137"/>
                  </a:srgbClr>
                </a:outerShdw>
              </a:effectLst>
            </a:endParaRPr>
          </a:p>
        </p:txBody>
      </p:sp>
      <p:pic>
        <p:nvPicPr>
          <p:cNvPr id="5" name="Picture 2"/>
          <p:cNvPicPr>
            <a:picLocks noChangeAspect="1" noChangeArrowheads="1"/>
          </p:cNvPicPr>
          <p:nvPr/>
        </p:nvPicPr>
        <p:blipFill>
          <a:blip r:embed="rId2" cstate="print"/>
          <a:srcRect/>
          <a:stretch>
            <a:fillRect/>
          </a:stretch>
        </p:blipFill>
        <p:spPr bwMode="auto">
          <a:xfrm>
            <a:off x="611560" y="4653136"/>
            <a:ext cx="2367788" cy="1817839"/>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a:stretch>
            <a:fillRect/>
          </a:stretch>
        </p:blipFill>
        <p:spPr bwMode="auto">
          <a:xfrm>
            <a:off x="611560" y="2060848"/>
            <a:ext cx="2376264" cy="1929270"/>
          </a:xfrm>
          <a:prstGeom prst="rect">
            <a:avLst/>
          </a:prstGeom>
          <a:noFill/>
          <a:ln w="9525">
            <a:noFill/>
            <a:miter lim="800000"/>
            <a:headEnd/>
            <a:tailEnd/>
          </a:ln>
          <a:effectLst/>
        </p:spPr>
      </p:pic>
      <p:sp>
        <p:nvSpPr>
          <p:cNvPr id="7" name="テキスト ボックス 6"/>
          <p:cNvSpPr txBox="1"/>
          <p:nvPr/>
        </p:nvSpPr>
        <p:spPr>
          <a:xfrm>
            <a:off x="827584" y="4077072"/>
            <a:ext cx="1800493"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kumimoji="1" lang="ja-JP" altLang="en-US" dirty="0" smtClean="0"/>
              <a:t>単結晶シリコン</a:t>
            </a:r>
            <a:endParaRPr kumimoji="1" lang="ja-JP" altLang="en-US" dirty="0"/>
          </a:p>
        </p:txBody>
      </p:sp>
      <p:sp>
        <p:nvSpPr>
          <p:cNvPr id="8" name="テキスト ボックス 7"/>
          <p:cNvSpPr txBox="1"/>
          <p:nvPr/>
        </p:nvSpPr>
        <p:spPr>
          <a:xfrm>
            <a:off x="539552" y="6525344"/>
            <a:ext cx="2492990"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kumimoji="1" lang="ja-JP" altLang="en-US" dirty="0" smtClean="0"/>
              <a:t>アモルファスシリコン</a:t>
            </a:r>
            <a:endParaRPr kumimoji="1" lang="ja-JP" altLang="en-US" dirty="0"/>
          </a:p>
        </p:txBody>
      </p:sp>
      <p:pic>
        <p:nvPicPr>
          <p:cNvPr id="4098" name="Picture 2"/>
          <p:cNvPicPr>
            <a:picLocks noChangeAspect="1" noChangeArrowheads="1"/>
          </p:cNvPicPr>
          <p:nvPr/>
        </p:nvPicPr>
        <p:blipFill>
          <a:blip r:embed="rId4" cstate="print"/>
          <a:srcRect/>
          <a:stretch>
            <a:fillRect/>
          </a:stretch>
        </p:blipFill>
        <p:spPr bwMode="auto">
          <a:xfrm>
            <a:off x="3851920" y="2060848"/>
            <a:ext cx="4536504" cy="4991814"/>
          </a:xfrm>
          <a:prstGeom prst="rect">
            <a:avLst/>
          </a:prstGeom>
          <a:noFill/>
          <a:ln w="9525">
            <a:noFill/>
            <a:miter lim="800000"/>
            <a:headEnd/>
            <a:tailEnd/>
          </a:ln>
          <a:effectLst/>
        </p:spPr>
      </p:pic>
      <p:sp>
        <p:nvSpPr>
          <p:cNvPr id="10" name="角丸四角形 9"/>
          <p:cNvSpPr/>
          <p:nvPr/>
        </p:nvSpPr>
        <p:spPr>
          <a:xfrm>
            <a:off x="4932040" y="4365104"/>
            <a:ext cx="2016224" cy="72008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2483768" y="4725144"/>
            <a:ext cx="1261884" cy="523220"/>
          </a:xfrm>
          <a:prstGeom prst="rect">
            <a:avLst/>
          </a:prstGeom>
          <a:solidFill>
            <a:srgbClr val="0033CC"/>
          </a:solidFill>
          <a:ln>
            <a:solidFill>
              <a:srgbClr val="0033CC"/>
            </a:solidFill>
          </a:ln>
        </p:spPr>
        <p:style>
          <a:lnRef idx="0">
            <a:schemeClr val="dk1"/>
          </a:lnRef>
          <a:fillRef idx="3">
            <a:schemeClr val="dk1"/>
          </a:fillRef>
          <a:effectRef idx="3">
            <a:schemeClr val="dk1"/>
          </a:effectRef>
          <a:fontRef idx="minor">
            <a:schemeClr val="lt1"/>
          </a:fontRef>
        </p:style>
        <p:txBody>
          <a:bodyPr wrap="none" rtlCol="0">
            <a:spAutoFit/>
          </a:bodyPr>
          <a:lstStyle/>
          <a:p>
            <a:r>
              <a:rPr kumimoji="1" lang="ja-JP" altLang="en-US" sz="1400" dirty="0" smtClean="0"/>
              <a:t>ダングリング</a:t>
            </a:r>
            <a:endParaRPr kumimoji="1" lang="en-US" altLang="ja-JP" sz="1400" dirty="0" smtClean="0"/>
          </a:p>
          <a:p>
            <a:r>
              <a:rPr kumimoji="1" lang="ja-JP" altLang="en-US" sz="1400" dirty="0" smtClean="0"/>
              <a:t>ボンド</a:t>
            </a:r>
            <a:endParaRPr kumimoji="1" lang="ja-JP" altLang="en-US" sz="1400" dirty="0"/>
          </a:p>
        </p:txBody>
      </p:sp>
      <p:cxnSp>
        <p:nvCxnSpPr>
          <p:cNvPr id="13" name="直線コネクタ 12"/>
          <p:cNvCxnSpPr/>
          <p:nvPr/>
        </p:nvCxnSpPr>
        <p:spPr>
          <a:xfrm rot="5400000" flipH="1" flipV="1">
            <a:off x="1763688" y="5229200"/>
            <a:ext cx="144016" cy="0"/>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a:stCxn id="11" idx="1"/>
          </p:cNvCxnSpPr>
          <p:nvPr/>
        </p:nvCxnSpPr>
        <p:spPr>
          <a:xfrm rot="10800000" flipV="1">
            <a:off x="1835696" y="4986754"/>
            <a:ext cx="648072" cy="170438"/>
          </a:xfrm>
          <a:prstGeom prst="straightConnector1">
            <a:avLst/>
          </a:prstGeom>
          <a:ln w="28575">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a:stCxn id="11" idx="3"/>
            <a:endCxn id="10" idx="1"/>
          </p:cNvCxnSpPr>
          <p:nvPr/>
        </p:nvCxnSpPr>
        <p:spPr>
          <a:xfrm flipV="1">
            <a:off x="3745652" y="4725144"/>
            <a:ext cx="1186388" cy="261610"/>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sp>
        <p:nvSpPr>
          <p:cNvPr id="23" name="円/楕円 22"/>
          <p:cNvSpPr/>
          <p:nvPr/>
        </p:nvSpPr>
        <p:spPr>
          <a:xfrm>
            <a:off x="539552" y="4653136"/>
            <a:ext cx="288032" cy="216024"/>
          </a:xfrm>
          <a:prstGeom prst="ellipse">
            <a:avLst/>
          </a:prstGeom>
          <a:noFill/>
          <a:ln>
            <a:solidFill>
              <a:srgbClr val="00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23"/>
          <p:cNvSpPr/>
          <p:nvPr/>
        </p:nvSpPr>
        <p:spPr>
          <a:xfrm>
            <a:off x="295529" y="4708519"/>
            <a:ext cx="239899" cy="184271"/>
          </a:xfrm>
          <a:custGeom>
            <a:avLst/>
            <a:gdLst>
              <a:gd name="connsiteX0" fmla="*/ 239899 w 239899"/>
              <a:gd name="connsiteY0" fmla="*/ 31292 h 184271"/>
              <a:gd name="connsiteX1" fmla="*/ 59105 w 239899"/>
              <a:gd name="connsiteY1" fmla="*/ 0 h 184271"/>
              <a:gd name="connsiteX2" fmla="*/ 0 w 239899"/>
              <a:gd name="connsiteY2" fmla="*/ 184271 h 184271"/>
            </a:gdLst>
            <a:ahLst/>
            <a:cxnLst>
              <a:cxn ang="0">
                <a:pos x="connsiteX0" y="connsiteY0"/>
              </a:cxn>
              <a:cxn ang="0">
                <a:pos x="connsiteX1" y="connsiteY1"/>
              </a:cxn>
              <a:cxn ang="0">
                <a:pos x="connsiteX2" y="connsiteY2"/>
              </a:cxn>
            </a:cxnLst>
            <a:rect l="l" t="t" r="r" b="b"/>
            <a:pathLst>
              <a:path w="239899" h="184271">
                <a:moveTo>
                  <a:pt x="239899" y="31292"/>
                </a:moveTo>
                <a:lnTo>
                  <a:pt x="59105" y="0"/>
                </a:lnTo>
                <a:lnTo>
                  <a:pt x="0" y="184271"/>
                </a:lnTo>
              </a:path>
            </a:pathLst>
          </a:custGeom>
          <a:ln>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 name="テキスト ボックス 21"/>
          <p:cNvSpPr txBox="1"/>
          <p:nvPr/>
        </p:nvSpPr>
        <p:spPr>
          <a:xfrm>
            <a:off x="35496" y="4869160"/>
            <a:ext cx="543739" cy="307777"/>
          </a:xfrm>
          <a:prstGeom prst="rect">
            <a:avLst/>
          </a:prstGeom>
          <a:solidFill>
            <a:srgbClr val="0033CC"/>
          </a:solidFill>
        </p:spPr>
        <p:style>
          <a:lnRef idx="0">
            <a:schemeClr val="accent4"/>
          </a:lnRef>
          <a:fillRef idx="3">
            <a:schemeClr val="accent4"/>
          </a:fillRef>
          <a:effectRef idx="3">
            <a:schemeClr val="accent4"/>
          </a:effectRef>
          <a:fontRef idx="minor">
            <a:schemeClr val="lt1"/>
          </a:fontRef>
        </p:style>
        <p:txBody>
          <a:bodyPr wrap="none" rtlCol="0">
            <a:spAutoFit/>
          </a:bodyPr>
          <a:lstStyle/>
          <a:p>
            <a:r>
              <a:rPr kumimoji="1" lang="ja-JP" altLang="en-US" sz="1400" dirty="0" smtClean="0"/>
              <a:t>水素</a:t>
            </a:r>
            <a:endParaRPr kumimoji="1" lang="ja-JP" altLang="en-US" sz="1400" dirty="0"/>
          </a:p>
        </p:txBody>
      </p:sp>
      <p:sp>
        <p:nvSpPr>
          <p:cNvPr id="16" name="テキスト ボックス 15"/>
          <p:cNvSpPr txBox="1"/>
          <p:nvPr/>
        </p:nvSpPr>
        <p:spPr>
          <a:xfrm>
            <a:off x="1835696" y="1403484"/>
            <a:ext cx="5493812"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kumimoji="1" lang="ja-JP" altLang="en-US" dirty="0" smtClean="0"/>
              <a:t>工夫しなければ欠陥（ダングリングボンド）が多い</a:t>
            </a:r>
            <a:endParaRPr kumimoji="1" lang="ja-JP" alt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475656" y="6581001"/>
            <a:ext cx="6228184" cy="276999"/>
          </a:xfrm>
          <a:prstGeom prst="rect">
            <a:avLst/>
          </a:prstGeom>
        </p:spPr>
        <p:txBody>
          <a:bodyPr wrap="square">
            <a:spAutoFit/>
          </a:bodyPr>
          <a:lstStyle/>
          <a:p>
            <a:r>
              <a:rPr lang="en-US" altLang="ja-JP" sz="1200" dirty="0" smtClean="0"/>
              <a:t>J.-H. Lee, D. N. Liu, S.-T. Wu: Introduction to Flat Panel Displays (Wiley, 2008) p.39.</a:t>
            </a:r>
            <a:endParaRPr lang="ja-JP" altLang="en-US" sz="1200" dirty="0"/>
          </a:p>
        </p:txBody>
      </p:sp>
      <p:sp>
        <p:nvSpPr>
          <p:cNvPr id="4" name="テキスト ボックス 3"/>
          <p:cNvSpPr txBox="1"/>
          <p:nvPr/>
        </p:nvSpPr>
        <p:spPr>
          <a:xfrm>
            <a:off x="0" y="260648"/>
            <a:ext cx="9144000" cy="707886"/>
          </a:xfrm>
          <a:prstGeom prst="rect">
            <a:avLst/>
          </a:prstGeom>
          <a:noFill/>
        </p:spPr>
        <p:txBody>
          <a:bodyPr wrap="square" rtlCol="0">
            <a:spAutoFit/>
          </a:bodyPr>
          <a:lstStyle/>
          <a:p>
            <a:pPr algn="ctr"/>
            <a:r>
              <a:rPr lang="ja-JP" altLang="en-US" sz="4000" dirty="0" smtClean="0">
                <a:solidFill>
                  <a:schemeClr val="bg1"/>
                </a:solidFill>
                <a:effectLst>
                  <a:outerShdw blurRad="38100" dist="38100" dir="2700000" algn="tl">
                    <a:srgbClr val="000000">
                      <a:alpha val="43137"/>
                    </a:srgbClr>
                  </a:outerShdw>
                </a:effectLst>
              </a:rPr>
              <a:t>アモルファス・多結晶・単結晶</a:t>
            </a:r>
            <a:endParaRPr lang="ja-JP" altLang="en-US" sz="4000" dirty="0">
              <a:solidFill>
                <a:schemeClr val="bg1"/>
              </a:solidFill>
              <a:effectLst>
                <a:outerShdw blurRad="38100" dist="38100" dir="2700000" algn="tl">
                  <a:srgbClr val="000000">
                    <a:alpha val="43137"/>
                  </a:srgbClr>
                </a:outerShdw>
              </a:effectLst>
            </a:endParaRPr>
          </a:p>
        </p:txBody>
      </p:sp>
      <p:pic>
        <p:nvPicPr>
          <p:cNvPr id="2" name="Picture 2"/>
          <p:cNvPicPr>
            <a:picLocks noChangeAspect="1" noChangeArrowheads="1"/>
          </p:cNvPicPr>
          <p:nvPr/>
        </p:nvPicPr>
        <p:blipFill>
          <a:blip r:embed="rId2" cstate="print"/>
          <a:srcRect l="12017" r="10107" b="16794"/>
          <a:stretch>
            <a:fillRect/>
          </a:stretch>
        </p:blipFill>
        <p:spPr bwMode="auto">
          <a:xfrm>
            <a:off x="1187624" y="2636912"/>
            <a:ext cx="6336704" cy="3744416"/>
          </a:xfrm>
          <a:prstGeom prst="rect">
            <a:avLst/>
          </a:prstGeom>
          <a:noFill/>
          <a:ln w="9525">
            <a:noFill/>
            <a:miter lim="800000"/>
            <a:headEnd/>
            <a:tailEnd/>
          </a:ln>
        </p:spPr>
      </p:pic>
      <p:sp>
        <p:nvSpPr>
          <p:cNvPr id="5" name="テキスト ボックス 4"/>
          <p:cNvSpPr txBox="1"/>
          <p:nvPr/>
        </p:nvSpPr>
        <p:spPr>
          <a:xfrm>
            <a:off x="971600" y="1340768"/>
            <a:ext cx="6647974"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pPr algn="ctr"/>
            <a:r>
              <a:rPr kumimoji="1" lang="ja-JP" altLang="en-US" dirty="0" smtClean="0"/>
              <a:t>単結晶と比較してアモルファス材料のキャリアの移動度は遅い</a:t>
            </a:r>
            <a:endParaRPr kumimoji="1" lang="ja-JP" altLang="en-US" dirty="0"/>
          </a:p>
        </p:txBody>
      </p:sp>
      <p:sp>
        <p:nvSpPr>
          <p:cNvPr id="6" name="テキスト ボックス 5"/>
          <p:cNvSpPr txBox="1"/>
          <p:nvPr/>
        </p:nvSpPr>
        <p:spPr>
          <a:xfrm>
            <a:off x="6834515" y="2780928"/>
            <a:ext cx="877163"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pPr algn="ctr"/>
            <a:r>
              <a:rPr kumimoji="1" lang="ja-JP" altLang="en-US" dirty="0" smtClean="0"/>
              <a:t>単結晶</a:t>
            </a:r>
            <a:endParaRPr kumimoji="1" lang="ja-JP" altLang="en-US" dirty="0"/>
          </a:p>
        </p:txBody>
      </p:sp>
      <p:sp>
        <p:nvSpPr>
          <p:cNvPr id="7" name="テキスト ボックス 6"/>
          <p:cNvSpPr txBox="1"/>
          <p:nvPr/>
        </p:nvSpPr>
        <p:spPr>
          <a:xfrm>
            <a:off x="1001867" y="2780928"/>
            <a:ext cx="1569660"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pPr algn="ctr"/>
            <a:r>
              <a:rPr kumimoji="1" lang="ja-JP" altLang="en-US" dirty="0" smtClean="0"/>
              <a:t>アモルファス</a:t>
            </a:r>
            <a:endParaRPr kumimoji="1" lang="ja-JP" altLang="en-US" dirty="0"/>
          </a:p>
        </p:txBody>
      </p:sp>
      <p:sp>
        <p:nvSpPr>
          <p:cNvPr id="8" name="テキスト ボックス 7"/>
          <p:cNvSpPr txBox="1"/>
          <p:nvPr/>
        </p:nvSpPr>
        <p:spPr>
          <a:xfrm>
            <a:off x="5034315" y="2780928"/>
            <a:ext cx="1584176"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ja-JP" altLang="en-US" dirty="0" smtClean="0"/>
              <a:t>多結晶</a:t>
            </a:r>
            <a:endParaRPr kumimoji="1" lang="ja-JP" altLang="en-US" dirty="0"/>
          </a:p>
        </p:txBody>
      </p:sp>
      <p:sp>
        <p:nvSpPr>
          <p:cNvPr id="9" name="テキスト ボックス 8"/>
          <p:cNvSpPr txBox="1"/>
          <p:nvPr/>
        </p:nvSpPr>
        <p:spPr>
          <a:xfrm>
            <a:off x="3378131" y="3284984"/>
            <a:ext cx="1944216"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kumimoji="1" lang="ja-JP" altLang="en-US" dirty="0" smtClean="0"/>
              <a:t>微結晶</a:t>
            </a:r>
            <a:endParaRPr kumimoji="1" lang="ja-JP" altLang="en-US" dirty="0"/>
          </a:p>
        </p:txBody>
      </p:sp>
      <p:sp>
        <p:nvSpPr>
          <p:cNvPr id="10" name="テキスト ボックス 9"/>
          <p:cNvSpPr txBox="1"/>
          <p:nvPr/>
        </p:nvSpPr>
        <p:spPr>
          <a:xfrm>
            <a:off x="2600559" y="2780928"/>
            <a:ext cx="1569660"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kumimoji="1" lang="ja-JP" altLang="en-US" dirty="0" smtClean="0"/>
              <a:t>ナノ結晶</a:t>
            </a:r>
            <a:endParaRPr kumimoji="1" lang="ja-JP" altLang="en-US" dirty="0"/>
          </a:p>
        </p:txBody>
      </p:sp>
      <p:sp>
        <p:nvSpPr>
          <p:cNvPr id="12" name="角丸四角形 11"/>
          <p:cNvSpPr/>
          <p:nvPr/>
        </p:nvSpPr>
        <p:spPr>
          <a:xfrm>
            <a:off x="1865963" y="4682112"/>
            <a:ext cx="504056"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6874249" y="4685410"/>
            <a:ext cx="504056"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5214767" y="4674652"/>
            <a:ext cx="504056"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7524328" y="4869160"/>
            <a:ext cx="1261884" cy="646331"/>
          </a:xfrm>
          <a:prstGeom prst="rect">
            <a:avLst/>
          </a:prstGeom>
          <a:noFill/>
        </p:spPr>
        <p:txBody>
          <a:bodyPr wrap="none" rtlCol="0">
            <a:spAutoFit/>
          </a:bodyPr>
          <a:lstStyle/>
          <a:p>
            <a:r>
              <a:rPr lang="ja-JP" altLang="en-US" sz="1200" dirty="0" smtClean="0"/>
              <a:t>正孔は電子より</a:t>
            </a:r>
            <a:endParaRPr lang="en-US" altLang="ja-JP" sz="1200" dirty="0" smtClean="0"/>
          </a:p>
          <a:p>
            <a:r>
              <a:rPr lang="ja-JP" altLang="en-US" sz="1200" dirty="0" smtClean="0"/>
              <a:t>遅いので，</a:t>
            </a:r>
            <a:r>
              <a:rPr kumimoji="1" lang="ja-JP" altLang="en-US" sz="1200" dirty="0" smtClean="0"/>
              <a:t>主流</a:t>
            </a:r>
            <a:endParaRPr kumimoji="1" lang="en-US" altLang="ja-JP" sz="1200" dirty="0" smtClean="0"/>
          </a:p>
          <a:p>
            <a:r>
              <a:rPr kumimoji="1" lang="ja-JP" altLang="en-US" sz="1200" dirty="0" smtClean="0"/>
              <a:t>は電子の利用</a:t>
            </a:r>
            <a:endParaRPr kumimoji="1" lang="en-US" altLang="ja-JP" sz="1200" dirty="0" smtClean="0"/>
          </a:p>
        </p:txBody>
      </p:sp>
      <p:sp>
        <p:nvSpPr>
          <p:cNvPr id="17" name="正方形/長方形 16"/>
          <p:cNvSpPr/>
          <p:nvPr/>
        </p:nvSpPr>
        <p:spPr>
          <a:xfrm>
            <a:off x="2555776" y="6021288"/>
            <a:ext cx="79208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4788024" y="6021288"/>
            <a:ext cx="79208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6300192" y="6021288"/>
            <a:ext cx="79208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323528" y="5703639"/>
            <a:ext cx="954107" cy="461665"/>
          </a:xfrm>
          <a:prstGeom prst="rect">
            <a:avLst/>
          </a:prstGeom>
          <a:noFill/>
        </p:spPr>
        <p:txBody>
          <a:bodyPr wrap="none" rtlCol="0">
            <a:spAutoFit/>
          </a:bodyPr>
          <a:lstStyle/>
          <a:p>
            <a:r>
              <a:rPr kumimoji="1" lang="ja-JP" altLang="en-US" sz="1200" dirty="0" smtClean="0"/>
              <a:t>製造温度も</a:t>
            </a:r>
            <a:endParaRPr kumimoji="1" lang="en-US" altLang="ja-JP" sz="1200" dirty="0" smtClean="0"/>
          </a:p>
          <a:p>
            <a:r>
              <a:rPr lang="ja-JP" altLang="en-US" sz="1200" dirty="0" smtClean="0"/>
              <a:t>重要な因子</a:t>
            </a:r>
            <a:endParaRPr kumimoji="1" lang="en-US" altLang="ja-JP" sz="1200" dirty="0" smtClean="0"/>
          </a:p>
        </p:txBody>
      </p:sp>
      <p:sp>
        <p:nvSpPr>
          <p:cNvPr id="24" name="テキスト ボックス 23"/>
          <p:cNvSpPr txBox="1"/>
          <p:nvPr/>
        </p:nvSpPr>
        <p:spPr>
          <a:xfrm>
            <a:off x="2123728" y="6309320"/>
            <a:ext cx="1723549" cy="276999"/>
          </a:xfrm>
          <a:prstGeom prst="rect">
            <a:avLst/>
          </a:prstGeom>
          <a:noFill/>
        </p:spPr>
        <p:txBody>
          <a:bodyPr wrap="none" rtlCol="0">
            <a:spAutoFit/>
          </a:bodyPr>
          <a:lstStyle/>
          <a:p>
            <a:r>
              <a:rPr kumimoji="1" lang="ja-JP" altLang="en-US" sz="1200" smtClean="0"/>
              <a:t>ガラスが融けない温度</a:t>
            </a:r>
            <a:endParaRPr kumimoji="1" lang="en-US" altLang="ja-JP" sz="1200" dirty="0" smtClean="0"/>
          </a:p>
        </p:txBody>
      </p:sp>
      <p:sp>
        <p:nvSpPr>
          <p:cNvPr id="25" name="テキスト ボックス 24"/>
          <p:cNvSpPr txBox="1"/>
          <p:nvPr/>
        </p:nvSpPr>
        <p:spPr>
          <a:xfrm>
            <a:off x="4524380" y="6309320"/>
            <a:ext cx="1415772" cy="276999"/>
          </a:xfrm>
          <a:prstGeom prst="rect">
            <a:avLst/>
          </a:prstGeom>
          <a:noFill/>
        </p:spPr>
        <p:txBody>
          <a:bodyPr wrap="none" rtlCol="0">
            <a:spAutoFit/>
          </a:bodyPr>
          <a:lstStyle/>
          <a:p>
            <a:r>
              <a:rPr kumimoji="1" lang="ja-JP" altLang="en-US" sz="1200" dirty="0" smtClean="0"/>
              <a:t>ガラスが軟化する</a:t>
            </a:r>
            <a:endParaRPr kumimoji="1" lang="en-US" altLang="ja-JP" sz="1200" dirty="0" smtClean="0"/>
          </a:p>
        </p:txBody>
      </p:sp>
      <p:sp>
        <p:nvSpPr>
          <p:cNvPr id="26" name="テキスト ボックス 25"/>
          <p:cNvSpPr txBox="1"/>
          <p:nvPr/>
        </p:nvSpPr>
        <p:spPr>
          <a:xfrm>
            <a:off x="6200308" y="6309320"/>
            <a:ext cx="1107996" cy="276999"/>
          </a:xfrm>
          <a:prstGeom prst="rect">
            <a:avLst/>
          </a:prstGeom>
          <a:noFill/>
        </p:spPr>
        <p:txBody>
          <a:bodyPr wrap="none" rtlCol="0">
            <a:spAutoFit/>
          </a:bodyPr>
          <a:lstStyle/>
          <a:p>
            <a:r>
              <a:rPr kumimoji="1" lang="ja-JP" altLang="en-US" sz="1200" dirty="0" smtClean="0"/>
              <a:t>ガラスは不可</a:t>
            </a:r>
            <a:endParaRPr kumimoji="1" lang="en-US" altLang="ja-JP" sz="1200" dirty="0" smtClean="0"/>
          </a:p>
        </p:txBody>
      </p:sp>
      <p:pic>
        <p:nvPicPr>
          <p:cNvPr id="5122" name="Picture 2"/>
          <p:cNvPicPr>
            <a:picLocks noChangeAspect="1" noChangeArrowheads="1"/>
          </p:cNvPicPr>
          <p:nvPr/>
        </p:nvPicPr>
        <p:blipFill>
          <a:blip r:embed="rId3" cstate="print"/>
          <a:srcRect/>
          <a:stretch>
            <a:fillRect/>
          </a:stretch>
        </p:blipFill>
        <p:spPr bwMode="auto">
          <a:xfrm>
            <a:off x="1403648" y="1844824"/>
            <a:ext cx="936104" cy="869015"/>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cstate="print"/>
          <a:srcRect/>
          <a:stretch>
            <a:fillRect/>
          </a:stretch>
        </p:blipFill>
        <p:spPr bwMode="auto">
          <a:xfrm>
            <a:off x="5364088" y="1916832"/>
            <a:ext cx="936103" cy="653908"/>
          </a:xfrm>
          <a:prstGeom prst="rect">
            <a:avLst/>
          </a:prstGeom>
          <a:noFill/>
          <a:ln w="9525">
            <a:noFill/>
            <a:miter lim="800000"/>
            <a:headEnd/>
            <a:tailEnd/>
          </a:ln>
          <a:effectLst/>
        </p:spPr>
      </p:pic>
      <p:pic>
        <p:nvPicPr>
          <p:cNvPr id="5125" name="Picture 5"/>
          <p:cNvPicPr>
            <a:picLocks noChangeAspect="1" noChangeArrowheads="1"/>
          </p:cNvPicPr>
          <p:nvPr/>
        </p:nvPicPr>
        <p:blipFill>
          <a:blip r:embed="rId5" cstate="print"/>
          <a:srcRect/>
          <a:stretch>
            <a:fillRect/>
          </a:stretch>
        </p:blipFill>
        <p:spPr bwMode="auto">
          <a:xfrm>
            <a:off x="6876256" y="1844824"/>
            <a:ext cx="825973" cy="782960"/>
          </a:xfrm>
          <a:prstGeom prst="rect">
            <a:avLst/>
          </a:prstGeom>
          <a:noFill/>
          <a:ln w="9525">
            <a:noFill/>
            <a:miter lim="800000"/>
            <a:headEnd/>
            <a:tailEnd/>
          </a:ln>
          <a:effectLst/>
        </p:spPr>
      </p:pic>
      <p:pic>
        <p:nvPicPr>
          <p:cNvPr id="5126" name="Picture 6"/>
          <p:cNvPicPr>
            <a:picLocks noChangeAspect="1" noChangeArrowheads="1"/>
          </p:cNvPicPr>
          <p:nvPr/>
        </p:nvPicPr>
        <p:blipFill>
          <a:blip r:embed="rId6" cstate="print"/>
          <a:srcRect/>
          <a:stretch>
            <a:fillRect/>
          </a:stretch>
        </p:blipFill>
        <p:spPr bwMode="auto">
          <a:xfrm>
            <a:off x="3491880" y="1844824"/>
            <a:ext cx="902463" cy="837785"/>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11413" r="12201" b="25342"/>
          <a:stretch>
            <a:fillRect/>
          </a:stretch>
        </p:blipFill>
        <p:spPr bwMode="auto">
          <a:xfrm>
            <a:off x="1115616" y="2204864"/>
            <a:ext cx="6984776" cy="3024336"/>
          </a:xfrm>
          <a:prstGeom prst="rect">
            <a:avLst/>
          </a:prstGeom>
          <a:noFill/>
          <a:ln w="9525">
            <a:noFill/>
            <a:miter lim="800000"/>
            <a:headEnd/>
            <a:tailEnd/>
          </a:ln>
        </p:spPr>
      </p:pic>
      <p:sp>
        <p:nvSpPr>
          <p:cNvPr id="3" name="テキスト ボックス 2"/>
          <p:cNvSpPr txBox="1"/>
          <p:nvPr/>
        </p:nvSpPr>
        <p:spPr>
          <a:xfrm>
            <a:off x="0" y="-27384"/>
            <a:ext cx="9144000" cy="1323439"/>
          </a:xfrm>
          <a:prstGeom prst="rect">
            <a:avLst/>
          </a:prstGeom>
          <a:noFill/>
        </p:spPr>
        <p:txBody>
          <a:bodyPr wrap="square" rtlCol="0">
            <a:spAutoFit/>
          </a:bodyPr>
          <a:lstStyle/>
          <a:p>
            <a:pPr algn="ctr"/>
            <a:r>
              <a:rPr kumimoji="1" lang="ja-JP" altLang="en-US" sz="4000" dirty="0" smtClean="0">
                <a:solidFill>
                  <a:schemeClr val="bg1"/>
                </a:solidFill>
                <a:effectLst>
                  <a:outerShdw blurRad="38100" dist="38100" dir="2700000" algn="tl">
                    <a:srgbClr val="000000">
                      <a:alpha val="43137"/>
                    </a:srgbClr>
                  </a:outerShdw>
                </a:effectLst>
              </a:rPr>
              <a:t>レーザーによる低温結晶化と</a:t>
            </a:r>
            <a:endParaRPr kumimoji="1" lang="en-US" altLang="ja-JP" sz="4000" dirty="0" smtClean="0">
              <a:solidFill>
                <a:schemeClr val="bg1"/>
              </a:solidFill>
              <a:effectLst>
                <a:outerShdw blurRad="38100" dist="38100" dir="2700000" algn="tl">
                  <a:srgbClr val="000000">
                    <a:alpha val="43137"/>
                  </a:srgbClr>
                </a:outerShdw>
              </a:effectLst>
            </a:endParaRPr>
          </a:p>
          <a:p>
            <a:pPr algn="ctr"/>
            <a:r>
              <a:rPr kumimoji="1" lang="ja-JP" altLang="en-US" sz="4000" dirty="0" smtClean="0">
                <a:solidFill>
                  <a:schemeClr val="bg1"/>
                </a:solidFill>
                <a:effectLst>
                  <a:outerShdw blurRad="38100" dist="38100" dir="2700000" algn="tl">
                    <a:srgbClr val="000000">
                      <a:alpha val="43137"/>
                    </a:srgbClr>
                  </a:outerShdw>
                </a:effectLst>
              </a:rPr>
              <a:t>移動度向上の効果</a:t>
            </a:r>
            <a:endParaRPr kumimoji="1" lang="ja-JP" altLang="en-US" sz="4000" dirty="0">
              <a:solidFill>
                <a:schemeClr val="bg1"/>
              </a:solidFill>
              <a:effectLst>
                <a:outerShdw blurRad="38100" dist="38100" dir="2700000" algn="tl">
                  <a:srgbClr val="000000">
                    <a:alpha val="43137"/>
                  </a:srgbClr>
                </a:outerShdw>
              </a:effectLst>
            </a:endParaRPr>
          </a:p>
        </p:txBody>
      </p:sp>
      <p:sp>
        <p:nvSpPr>
          <p:cNvPr id="4" name="テキスト ボックス 3"/>
          <p:cNvSpPr txBox="1"/>
          <p:nvPr/>
        </p:nvSpPr>
        <p:spPr>
          <a:xfrm>
            <a:off x="251520" y="1556792"/>
            <a:ext cx="8640960"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kumimoji="1" lang="ja-JP" altLang="en-US" dirty="0" smtClean="0"/>
              <a:t>レーザー照射によってガラスが融けない温度でアモルファスシリコンを結晶化</a:t>
            </a:r>
            <a:endParaRPr kumimoji="1" lang="en-US" altLang="ja-JP" dirty="0" smtClean="0"/>
          </a:p>
          <a:p>
            <a:pPr algn="ctr"/>
            <a:r>
              <a:rPr lang="ja-JP" altLang="en-US" dirty="0" smtClean="0"/>
              <a:t>移動度の高速化</a:t>
            </a:r>
            <a:r>
              <a:rPr lang="en-US" altLang="ja-JP" dirty="0" smtClean="0">
                <a:sym typeface="Wingdings" pitchFamily="2" charset="2"/>
              </a:rPr>
              <a:t></a:t>
            </a:r>
            <a:r>
              <a:rPr lang="ja-JP" altLang="en-US" dirty="0" smtClean="0">
                <a:sym typeface="Wingdings" pitchFamily="2" charset="2"/>
              </a:rPr>
              <a:t>高速スイッチング</a:t>
            </a:r>
            <a:r>
              <a:rPr lang="en-US" altLang="ja-JP" dirty="0" smtClean="0">
                <a:sym typeface="Wingdings" pitchFamily="2" charset="2"/>
              </a:rPr>
              <a:t></a:t>
            </a:r>
            <a:r>
              <a:rPr lang="ja-JP" altLang="en-US" dirty="0" smtClean="0">
                <a:sym typeface="Wingdings" pitchFamily="2" charset="2"/>
              </a:rPr>
              <a:t>大面積に対応</a:t>
            </a:r>
            <a:endParaRPr kumimoji="1" lang="ja-JP" altLang="en-US" dirty="0"/>
          </a:p>
        </p:txBody>
      </p:sp>
      <p:sp>
        <p:nvSpPr>
          <p:cNvPr id="5" name="正方形/長方形 4"/>
          <p:cNvSpPr/>
          <p:nvPr/>
        </p:nvSpPr>
        <p:spPr>
          <a:xfrm>
            <a:off x="1475656" y="6581001"/>
            <a:ext cx="6228184" cy="276999"/>
          </a:xfrm>
          <a:prstGeom prst="rect">
            <a:avLst/>
          </a:prstGeom>
        </p:spPr>
        <p:txBody>
          <a:bodyPr wrap="square">
            <a:spAutoFit/>
          </a:bodyPr>
          <a:lstStyle/>
          <a:p>
            <a:r>
              <a:rPr lang="en-US" altLang="ja-JP" sz="1200" dirty="0" smtClean="0"/>
              <a:t>J.-H. Lee, D. N. Liu, S.-T. Wu: Introduction to Flat Panel Displays (Wiley, 2008) p.42.</a:t>
            </a:r>
            <a:endParaRPr lang="ja-JP" altLang="en-US" sz="1200" dirty="0"/>
          </a:p>
        </p:txBody>
      </p:sp>
      <p:sp>
        <p:nvSpPr>
          <p:cNvPr id="6" name="正方形/長方形 5"/>
          <p:cNvSpPr/>
          <p:nvPr/>
        </p:nvSpPr>
        <p:spPr>
          <a:xfrm>
            <a:off x="251520" y="5733256"/>
            <a:ext cx="8640960" cy="738664"/>
          </a:xfrm>
          <a:prstGeom prst="rect">
            <a:avLst/>
          </a:prstGeom>
        </p:spPr>
        <p:txBody>
          <a:bodyPr wrap="square">
            <a:spAutoFit/>
          </a:bodyPr>
          <a:lstStyle/>
          <a:p>
            <a:pPr algn="just"/>
            <a:r>
              <a:rPr lang="ja-JP" altLang="en-US" sz="1400" dirty="0" smtClean="0"/>
              <a:t>エキシマレーザ（波長</a:t>
            </a:r>
            <a:r>
              <a:rPr lang="en-US" altLang="ja-JP" sz="1400" dirty="0" smtClean="0"/>
              <a:t>308 nm</a:t>
            </a:r>
            <a:r>
              <a:rPr lang="ja-JP" altLang="en-US" sz="1400" dirty="0" smtClean="0"/>
              <a:t>）の高出力パルスを照射し，</a:t>
            </a:r>
            <a:r>
              <a:rPr lang="en-US" altLang="ja-JP" sz="1400" dirty="0" smtClean="0"/>
              <a:t>a</a:t>
            </a:r>
            <a:r>
              <a:rPr lang="ja-JP" altLang="en-US" sz="1400" dirty="0" smtClean="0"/>
              <a:t>－</a:t>
            </a:r>
            <a:r>
              <a:rPr lang="en-US" altLang="ja-JP" sz="1400" dirty="0" smtClean="0"/>
              <a:t>Si</a:t>
            </a:r>
            <a:r>
              <a:rPr lang="ja-JP" altLang="en-US" sz="1400" dirty="0" smtClean="0"/>
              <a:t>膜を溶融，冷却，固化させることにより形成する．数</a:t>
            </a:r>
            <a:r>
              <a:rPr lang="en-US" altLang="ja-JP" sz="1400" dirty="0" smtClean="0"/>
              <a:t>10 ns</a:t>
            </a:r>
            <a:r>
              <a:rPr lang="ja-JP" altLang="en-US" sz="1400" dirty="0" smtClean="0"/>
              <a:t>という瞬間的な加熱のため，ガラス基板に損傷を与えることはない．レーザーのスキャンにより大面積にわたって良質な</a:t>
            </a:r>
            <a:r>
              <a:rPr lang="en-US" altLang="ja-JP" sz="1400" dirty="0" smtClean="0"/>
              <a:t>p</a:t>
            </a:r>
            <a:r>
              <a:rPr lang="ja-JP" altLang="en-US" sz="1400" dirty="0" smtClean="0"/>
              <a:t>－</a:t>
            </a:r>
            <a:r>
              <a:rPr lang="en-US" altLang="ja-JP" sz="1400" dirty="0" smtClean="0"/>
              <a:t>Si</a:t>
            </a:r>
            <a:r>
              <a:rPr lang="ja-JP" altLang="en-US" sz="1400" dirty="0" smtClean="0"/>
              <a:t>が低温で得られる．</a:t>
            </a:r>
            <a:endParaRPr lang="en-US" altLang="ja-JP" sz="1400" dirty="0" smtClean="0"/>
          </a:p>
        </p:txBody>
      </p:sp>
      <p:sp>
        <p:nvSpPr>
          <p:cNvPr id="7" name="正方形/長方形 6"/>
          <p:cNvSpPr/>
          <p:nvPr/>
        </p:nvSpPr>
        <p:spPr>
          <a:xfrm>
            <a:off x="251520" y="5301208"/>
            <a:ext cx="864096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ja-JP" altLang="en-US" dirty="0" smtClean="0"/>
              <a:t>エキシマレーザアニール</a:t>
            </a:r>
            <a:endParaRPr lang="ja-JP" alt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272842"/>
            <a:ext cx="9144000" cy="707886"/>
          </a:xfrm>
          <a:prstGeom prst="rect">
            <a:avLst/>
          </a:prstGeom>
          <a:noFill/>
        </p:spPr>
        <p:txBody>
          <a:bodyPr wrap="square" rtlCol="0">
            <a:spAutoFit/>
          </a:bodyPr>
          <a:lstStyle/>
          <a:p>
            <a:pPr algn="ctr"/>
            <a:r>
              <a:rPr kumimoji="1" lang="en-US" altLang="ja-JP" sz="4000" dirty="0" smtClean="0">
                <a:solidFill>
                  <a:schemeClr val="bg1"/>
                </a:solidFill>
                <a:effectLst>
                  <a:outerShdw blurRad="38100" dist="38100" dir="2700000" algn="tl">
                    <a:srgbClr val="000000">
                      <a:alpha val="43137"/>
                    </a:srgbClr>
                  </a:outerShdw>
                </a:effectLst>
              </a:rPr>
              <a:t>poly-Si</a:t>
            </a:r>
            <a:r>
              <a:rPr kumimoji="1" lang="ja-JP" altLang="en-US" sz="4000" dirty="0" smtClean="0">
                <a:solidFill>
                  <a:schemeClr val="bg1"/>
                </a:solidFill>
                <a:effectLst>
                  <a:outerShdw blurRad="38100" dist="38100" dir="2700000" algn="tl">
                    <a:srgbClr val="000000">
                      <a:alpha val="43137"/>
                    </a:srgbClr>
                  </a:outerShdw>
                </a:effectLst>
              </a:rPr>
              <a:t>と</a:t>
            </a:r>
            <a:r>
              <a:rPr kumimoji="1" lang="en-US" altLang="ja-JP" sz="4000" dirty="0" smtClean="0">
                <a:solidFill>
                  <a:schemeClr val="bg1"/>
                </a:solidFill>
                <a:effectLst>
                  <a:outerShdw blurRad="38100" dist="38100" dir="2700000" algn="tl">
                    <a:srgbClr val="000000">
                      <a:alpha val="43137"/>
                    </a:srgbClr>
                  </a:outerShdw>
                </a:effectLst>
              </a:rPr>
              <a:t>a-Si</a:t>
            </a:r>
            <a:r>
              <a:rPr kumimoji="1" lang="ja-JP" altLang="en-US" sz="4000" dirty="0" smtClean="0">
                <a:solidFill>
                  <a:schemeClr val="bg1"/>
                </a:solidFill>
                <a:effectLst>
                  <a:outerShdw blurRad="38100" dist="38100" dir="2700000" algn="tl">
                    <a:srgbClr val="000000">
                      <a:alpha val="43137"/>
                    </a:srgbClr>
                  </a:outerShdw>
                </a:effectLst>
              </a:rPr>
              <a:t>の性能・用途比較</a:t>
            </a:r>
            <a:endParaRPr kumimoji="1" lang="ja-JP" altLang="en-US" sz="4000" dirty="0">
              <a:solidFill>
                <a:schemeClr val="bg1"/>
              </a:solidFill>
              <a:effectLst>
                <a:outerShdw blurRad="38100" dist="38100" dir="2700000" algn="tl">
                  <a:srgbClr val="000000">
                    <a:alpha val="43137"/>
                  </a:srgbClr>
                </a:outerShdw>
              </a:effectLst>
            </a:endParaRPr>
          </a:p>
        </p:txBody>
      </p:sp>
      <p:sp>
        <p:nvSpPr>
          <p:cNvPr id="4" name="テキスト ボックス 3"/>
          <p:cNvSpPr txBox="1"/>
          <p:nvPr/>
        </p:nvSpPr>
        <p:spPr>
          <a:xfrm>
            <a:off x="251520" y="1412776"/>
            <a:ext cx="8640960" cy="307777"/>
          </a:xfrm>
          <a:prstGeom prst="rect">
            <a:avLst/>
          </a:prstGeom>
          <a:noFill/>
        </p:spPr>
        <p:txBody>
          <a:bodyPr wrap="square" rtlCol="0">
            <a:spAutoFit/>
          </a:bodyPr>
          <a:lstStyle/>
          <a:p>
            <a:r>
              <a:rPr lang="ja-JP" altLang="en-US" sz="1400" dirty="0" smtClean="0"/>
              <a:t>画素スイッチをガラス上に製造する時に，同時に周辺ドライバ回路も作ることができれば低コスト化可能．</a:t>
            </a:r>
            <a:endParaRPr lang="en-US" altLang="ja-JP" sz="1400" dirty="0" smtClean="0"/>
          </a:p>
        </p:txBody>
      </p:sp>
      <p:sp>
        <p:nvSpPr>
          <p:cNvPr id="5" name="正方形/長方形 4"/>
          <p:cNvSpPr/>
          <p:nvPr/>
        </p:nvSpPr>
        <p:spPr>
          <a:xfrm>
            <a:off x="971600" y="1772816"/>
            <a:ext cx="7200800" cy="584775"/>
          </a:xfrm>
          <a:prstGeom prst="rect">
            <a:avLst/>
          </a:prstGeom>
        </p:spPr>
        <p:txBody>
          <a:bodyPr wrap="square">
            <a:spAutoFit/>
          </a:bodyPr>
          <a:lstStyle/>
          <a:p>
            <a:pPr algn="ctr"/>
            <a:r>
              <a:rPr lang="ja-JP" altLang="en-US" sz="1600" dirty="0" smtClean="0"/>
              <a:t>そのための要件</a:t>
            </a:r>
            <a:endParaRPr lang="en-US" altLang="ja-JP" sz="1600" dirty="0" smtClean="0"/>
          </a:p>
          <a:p>
            <a:pPr algn="ctr"/>
            <a:r>
              <a:rPr lang="ja-JP" altLang="en-US" sz="1600" dirty="0" smtClean="0"/>
              <a:t>ガラス上の</a:t>
            </a:r>
            <a:r>
              <a:rPr lang="en-US" altLang="ja-JP" sz="1600" dirty="0" smtClean="0"/>
              <a:t>TFT</a:t>
            </a:r>
            <a:r>
              <a:rPr lang="ja-JP" altLang="en-US" sz="1600" dirty="0" smtClean="0"/>
              <a:t>が高速動作すること（＝キャリアが高移動度）</a:t>
            </a:r>
            <a:endParaRPr lang="en-US" altLang="ja-JP" sz="1600" dirty="0" smtClean="0"/>
          </a:p>
        </p:txBody>
      </p:sp>
      <p:sp>
        <p:nvSpPr>
          <p:cNvPr id="7" name="正方形/長方形 6"/>
          <p:cNvSpPr/>
          <p:nvPr/>
        </p:nvSpPr>
        <p:spPr>
          <a:xfrm>
            <a:off x="3563888" y="2348880"/>
            <a:ext cx="2016224" cy="646331"/>
          </a:xfrm>
          <a:prstGeom prst="rect">
            <a:avLst/>
          </a:prstGeom>
        </p:spPr>
        <p:txBody>
          <a:bodyPr wrap="square">
            <a:spAutoFit/>
          </a:bodyPr>
          <a:lstStyle/>
          <a:p>
            <a:pPr>
              <a:tabLst>
                <a:tab pos="1524000" algn="l"/>
              </a:tabLst>
            </a:pPr>
            <a:r>
              <a:rPr lang="en-US" altLang="ja-JP" dirty="0" smtClean="0"/>
              <a:t>a-Si</a:t>
            </a:r>
            <a:r>
              <a:rPr lang="ja-JP" altLang="en-US" dirty="0" smtClean="0"/>
              <a:t>では？</a:t>
            </a:r>
            <a:r>
              <a:rPr lang="en-US" altLang="ja-JP" dirty="0" smtClean="0"/>
              <a:t>	×</a:t>
            </a:r>
          </a:p>
          <a:p>
            <a:pPr>
              <a:tabLst>
                <a:tab pos="1524000" algn="l"/>
              </a:tabLst>
            </a:pPr>
            <a:r>
              <a:rPr lang="en-US" altLang="ja-JP" dirty="0" smtClean="0"/>
              <a:t>poly-Si</a:t>
            </a:r>
            <a:r>
              <a:rPr lang="ja-JP" altLang="en-US" dirty="0" smtClean="0"/>
              <a:t>では？</a:t>
            </a:r>
            <a:r>
              <a:rPr lang="en-US" altLang="ja-JP" dirty="0" smtClean="0"/>
              <a:t>	</a:t>
            </a:r>
            <a:r>
              <a:rPr lang="ja-JP" altLang="en-US" dirty="0" smtClean="0"/>
              <a:t>○</a:t>
            </a:r>
            <a:endParaRPr lang="ja-JP" altLang="en-US" dirty="0"/>
          </a:p>
        </p:txBody>
      </p:sp>
      <p:pic>
        <p:nvPicPr>
          <p:cNvPr id="4098" name="Picture 2"/>
          <p:cNvPicPr>
            <a:picLocks noChangeAspect="1" noChangeArrowheads="1"/>
          </p:cNvPicPr>
          <p:nvPr/>
        </p:nvPicPr>
        <p:blipFill>
          <a:blip r:embed="rId2" cstate="print"/>
          <a:srcRect/>
          <a:stretch>
            <a:fillRect/>
          </a:stretch>
        </p:blipFill>
        <p:spPr bwMode="auto">
          <a:xfrm>
            <a:off x="1475656" y="3140968"/>
            <a:ext cx="6328126" cy="3543750"/>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71600" y="1628800"/>
            <a:ext cx="7200800" cy="369332"/>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n-US" altLang="ja-JP" dirty="0" smtClean="0"/>
              <a:t>a-Si (amorphous silicon: </a:t>
            </a:r>
            <a:r>
              <a:rPr lang="ja-JP" altLang="en-US" dirty="0" smtClean="0"/>
              <a:t>非晶質シリコン</a:t>
            </a:r>
            <a:r>
              <a:rPr lang="en-US" altLang="ja-JP" dirty="0" smtClean="0"/>
              <a:t>) TFT</a:t>
            </a:r>
            <a:endParaRPr lang="ja-JP" altLang="en-US" dirty="0"/>
          </a:p>
        </p:txBody>
      </p:sp>
      <p:sp>
        <p:nvSpPr>
          <p:cNvPr id="4" name="正方形/長方形 3"/>
          <p:cNvSpPr/>
          <p:nvPr/>
        </p:nvSpPr>
        <p:spPr>
          <a:xfrm>
            <a:off x="971600" y="3861048"/>
            <a:ext cx="7200800" cy="369332"/>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n-US" altLang="ja-JP" dirty="0" smtClean="0"/>
              <a:t>poly-Si (polycrystalline silicon: </a:t>
            </a:r>
            <a:r>
              <a:rPr lang="ja-JP" altLang="en-US" dirty="0" smtClean="0"/>
              <a:t>多結晶シリコン</a:t>
            </a:r>
            <a:r>
              <a:rPr lang="en-US" altLang="ja-JP" dirty="0" smtClean="0"/>
              <a:t>) TFT</a:t>
            </a:r>
            <a:endParaRPr lang="ja-JP" altLang="en-US" dirty="0"/>
          </a:p>
        </p:txBody>
      </p:sp>
      <p:sp>
        <p:nvSpPr>
          <p:cNvPr id="5" name="テキスト ボックス 4"/>
          <p:cNvSpPr txBox="1"/>
          <p:nvPr/>
        </p:nvSpPr>
        <p:spPr>
          <a:xfrm>
            <a:off x="1331640" y="2204864"/>
            <a:ext cx="6480720" cy="1200329"/>
          </a:xfrm>
          <a:prstGeom prst="rect">
            <a:avLst/>
          </a:prstGeom>
          <a:noFill/>
        </p:spPr>
        <p:txBody>
          <a:bodyPr wrap="square" rtlCol="0">
            <a:spAutoFit/>
          </a:bodyPr>
          <a:lstStyle/>
          <a:p>
            <a:pPr algn="just"/>
            <a:r>
              <a:rPr lang="ja-JP" altLang="en-US" dirty="0" smtClean="0"/>
              <a:t>電子の動き易さを示す指標である移動度が約</a:t>
            </a:r>
            <a:r>
              <a:rPr lang="en-US" altLang="ja-JP" dirty="0" smtClean="0"/>
              <a:t>0.5cm</a:t>
            </a:r>
            <a:r>
              <a:rPr lang="en-US" altLang="ja-JP" baseline="30000" dirty="0" smtClean="0"/>
              <a:t>2</a:t>
            </a:r>
            <a:r>
              <a:rPr lang="en-US" altLang="ja-JP" dirty="0" smtClean="0"/>
              <a:t>/Vs</a:t>
            </a:r>
            <a:r>
              <a:rPr lang="ja-JP" altLang="en-US" dirty="0" smtClean="0"/>
              <a:t>と低い半面，比較的製造プロセスが短く，大型基板にも製造できるため，初期の頃に，小型～大型ディスプレイまで幅広く用いられた．</a:t>
            </a:r>
            <a:endParaRPr kumimoji="1" lang="ja-JP" altLang="en-US" dirty="0"/>
          </a:p>
        </p:txBody>
      </p:sp>
      <p:sp>
        <p:nvSpPr>
          <p:cNvPr id="6" name="テキスト ボックス 5"/>
          <p:cNvSpPr txBox="1"/>
          <p:nvPr/>
        </p:nvSpPr>
        <p:spPr>
          <a:xfrm>
            <a:off x="1331640" y="4365104"/>
            <a:ext cx="6480720" cy="1754326"/>
          </a:xfrm>
          <a:prstGeom prst="rect">
            <a:avLst/>
          </a:prstGeom>
          <a:noFill/>
        </p:spPr>
        <p:txBody>
          <a:bodyPr wrap="square" rtlCol="0">
            <a:spAutoFit/>
          </a:bodyPr>
          <a:lstStyle/>
          <a:p>
            <a:r>
              <a:rPr lang="ja-JP" altLang="en-US" dirty="0" smtClean="0"/>
              <a:t>移動度が</a:t>
            </a:r>
            <a:r>
              <a:rPr lang="en-US" altLang="ja-JP" dirty="0" smtClean="0"/>
              <a:t>100cm</a:t>
            </a:r>
            <a:r>
              <a:rPr lang="en-US" altLang="ja-JP" baseline="30000" dirty="0" smtClean="0"/>
              <a:t>2</a:t>
            </a:r>
            <a:r>
              <a:rPr lang="en-US" altLang="ja-JP" dirty="0" smtClean="0"/>
              <a:t>/Vs</a:t>
            </a:r>
            <a:r>
              <a:rPr lang="ja-JP" altLang="en-US" dirty="0" smtClean="0"/>
              <a:t>～と高く，ガラス基板上にドライバー回路などを画素と同時に形成可能．製造工程は</a:t>
            </a:r>
            <a:r>
              <a:rPr lang="en-US" altLang="ja-JP" dirty="0" smtClean="0"/>
              <a:t>a-Si TFT</a:t>
            </a:r>
            <a:r>
              <a:rPr lang="ja-JP" altLang="en-US" dirty="0" smtClean="0"/>
              <a:t>より長く，大型基板では製造が難しいため，携帯電話用を代表に小中型のディスプレイに主に用いられたが，現在は，低コスト化が進み，家庭用</a:t>
            </a:r>
            <a:r>
              <a:rPr lang="en-US" altLang="ja-JP" dirty="0" smtClean="0"/>
              <a:t>LCD</a:t>
            </a:r>
            <a:r>
              <a:rPr lang="ja-JP" altLang="en-US" dirty="0" smtClean="0"/>
              <a:t>の駆動のほとんどは多結晶シリコン</a:t>
            </a:r>
            <a:r>
              <a:rPr lang="en-US" altLang="ja-JP" dirty="0" smtClean="0"/>
              <a:t>TFT</a:t>
            </a:r>
            <a:r>
              <a:rPr lang="ja-JP" altLang="en-US" dirty="0" smtClean="0"/>
              <a:t>を用いた物になっている．</a:t>
            </a:r>
            <a:endParaRPr kumimoji="1" lang="ja-JP" altLang="en-US" dirty="0"/>
          </a:p>
        </p:txBody>
      </p:sp>
      <p:sp>
        <p:nvSpPr>
          <p:cNvPr id="7" name="テキスト ボックス 6"/>
          <p:cNvSpPr txBox="1"/>
          <p:nvPr/>
        </p:nvSpPr>
        <p:spPr>
          <a:xfrm>
            <a:off x="0" y="260648"/>
            <a:ext cx="9144000" cy="707886"/>
          </a:xfrm>
          <a:prstGeom prst="rect">
            <a:avLst/>
          </a:prstGeom>
          <a:noFill/>
        </p:spPr>
        <p:txBody>
          <a:bodyPr wrap="square" rtlCol="0">
            <a:spAutoFit/>
          </a:bodyPr>
          <a:lstStyle/>
          <a:p>
            <a:pPr algn="ctr"/>
            <a:r>
              <a:rPr lang="en-US" altLang="ja-JP" sz="4000" dirty="0" smtClean="0">
                <a:solidFill>
                  <a:schemeClr val="bg1"/>
                </a:solidFill>
                <a:effectLst>
                  <a:outerShdw blurRad="38100" dist="38100" dir="2700000" algn="tl">
                    <a:srgbClr val="000000">
                      <a:alpha val="43137"/>
                    </a:srgbClr>
                  </a:outerShdw>
                </a:effectLst>
              </a:rPr>
              <a:t>TFT</a:t>
            </a:r>
            <a:r>
              <a:rPr lang="ja-JP" altLang="en-US" sz="4000" dirty="0" smtClean="0">
                <a:solidFill>
                  <a:schemeClr val="bg1"/>
                </a:solidFill>
                <a:effectLst>
                  <a:outerShdw blurRad="38100" dist="38100" dir="2700000" algn="tl">
                    <a:srgbClr val="000000">
                      <a:alpha val="43137"/>
                    </a:srgbClr>
                  </a:outerShdw>
                </a:effectLst>
              </a:rPr>
              <a:t>の種類（素材）</a:t>
            </a:r>
            <a:endParaRPr kumimoji="1" lang="ja-JP" altLang="en-US" sz="4000" dirty="0">
              <a:solidFill>
                <a:schemeClr val="bg1"/>
              </a:solidFill>
              <a:effectLst>
                <a:outerShdw blurRad="38100" dist="38100" dir="2700000" algn="tl">
                  <a:srgbClr val="000000">
                    <a:alpha val="43137"/>
                  </a:srgbClr>
                </a:outerShdw>
              </a:effectLst>
            </a:endParaRPr>
          </a:p>
        </p:txBody>
      </p:sp>
      <p:sp>
        <p:nvSpPr>
          <p:cNvPr id="8" name="正方形/長方形 7"/>
          <p:cNvSpPr/>
          <p:nvPr/>
        </p:nvSpPr>
        <p:spPr>
          <a:xfrm>
            <a:off x="971600" y="1628800"/>
            <a:ext cx="7200800" cy="20162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971600" y="3861048"/>
            <a:ext cx="7200800" cy="24482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971600" y="1412776"/>
            <a:ext cx="7200800" cy="369332"/>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ja-JP" altLang="en-US" dirty="0" smtClean="0"/>
              <a:t>ボトムゲート型</a:t>
            </a:r>
            <a:endParaRPr lang="en-US" altLang="ja-JP" dirty="0" smtClean="0"/>
          </a:p>
        </p:txBody>
      </p:sp>
      <p:sp>
        <p:nvSpPr>
          <p:cNvPr id="10" name="テキスト ボックス 9"/>
          <p:cNvSpPr txBox="1"/>
          <p:nvPr/>
        </p:nvSpPr>
        <p:spPr>
          <a:xfrm>
            <a:off x="0" y="260648"/>
            <a:ext cx="9144000" cy="707886"/>
          </a:xfrm>
          <a:prstGeom prst="rect">
            <a:avLst/>
          </a:prstGeom>
          <a:noFill/>
        </p:spPr>
        <p:txBody>
          <a:bodyPr wrap="square" rtlCol="0">
            <a:spAutoFit/>
          </a:bodyPr>
          <a:lstStyle/>
          <a:p>
            <a:pPr algn="ctr"/>
            <a:r>
              <a:rPr lang="en-US" altLang="ja-JP" sz="4000" dirty="0" smtClean="0">
                <a:solidFill>
                  <a:schemeClr val="bg1"/>
                </a:solidFill>
                <a:effectLst>
                  <a:outerShdw blurRad="38100" dist="38100" dir="2700000" algn="tl">
                    <a:srgbClr val="000000">
                      <a:alpha val="43137"/>
                    </a:srgbClr>
                  </a:outerShdw>
                </a:effectLst>
              </a:rPr>
              <a:t>TFT</a:t>
            </a:r>
            <a:r>
              <a:rPr lang="ja-JP" altLang="en-US" sz="4000" dirty="0" smtClean="0">
                <a:solidFill>
                  <a:schemeClr val="bg1"/>
                </a:solidFill>
                <a:effectLst>
                  <a:outerShdw blurRad="38100" dist="38100" dir="2700000" algn="tl">
                    <a:srgbClr val="000000">
                      <a:alpha val="43137"/>
                    </a:srgbClr>
                  </a:outerShdw>
                </a:effectLst>
              </a:rPr>
              <a:t>の種類（</a:t>
            </a:r>
            <a:r>
              <a:rPr lang="en-US" altLang="ja-JP" sz="4000" dirty="0" smtClean="0">
                <a:solidFill>
                  <a:schemeClr val="bg1"/>
                </a:solidFill>
                <a:effectLst>
                  <a:outerShdw blurRad="38100" dist="38100" dir="2700000" algn="tl">
                    <a:srgbClr val="000000">
                      <a:alpha val="43137"/>
                    </a:srgbClr>
                  </a:outerShdw>
                </a:effectLst>
              </a:rPr>
              <a:t>TFT</a:t>
            </a:r>
            <a:r>
              <a:rPr lang="ja-JP" altLang="en-US" sz="4000" dirty="0" smtClean="0">
                <a:solidFill>
                  <a:schemeClr val="bg1"/>
                </a:solidFill>
                <a:effectLst>
                  <a:outerShdw blurRad="38100" dist="38100" dir="2700000" algn="tl">
                    <a:srgbClr val="000000">
                      <a:alpha val="43137"/>
                    </a:srgbClr>
                  </a:outerShdw>
                </a:effectLst>
              </a:rPr>
              <a:t>形式）</a:t>
            </a:r>
            <a:endParaRPr kumimoji="1" lang="ja-JP" altLang="en-US" sz="4000" dirty="0">
              <a:solidFill>
                <a:schemeClr val="bg1"/>
              </a:solidFill>
              <a:effectLst>
                <a:outerShdw blurRad="38100" dist="38100" dir="2700000" algn="tl">
                  <a:srgbClr val="000000">
                    <a:alpha val="43137"/>
                  </a:srgbClr>
                </a:outerShdw>
              </a:effectLst>
            </a:endParaRPr>
          </a:p>
        </p:txBody>
      </p:sp>
      <p:pic>
        <p:nvPicPr>
          <p:cNvPr id="12" name="Picture 3"/>
          <p:cNvPicPr>
            <a:picLocks noChangeAspect="1" noChangeArrowheads="1"/>
          </p:cNvPicPr>
          <p:nvPr/>
        </p:nvPicPr>
        <p:blipFill>
          <a:blip r:embed="rId2" cstate="print"/>
          <a:srcRect b="20459"/>
          <a:stretch>
            <a:fillRect/>
          </a:stretch>
        </p:blipFill>
        <p:spPr bwMode="auto">
          <a:xfrm>
            <a:off x="2267744" y="1916832"/>
            <a:ext cx="3888000" cy="1224136"/>
          </a:xfrm>
          <a:prstGeom prst="rect">
            <a:avLst/>
          </a:prstGeom>
          <a:noFill/>
          <a:ln w="9525">
            <a:noFill/>
            <a:miter lim="800000"/>
            <a:headEnd/>
            <a:tailEnd/>
          </a:ln>
          <a:effectLst/>
        </p:spPr>
      </p:pic>
      <p:sp>
        <p:nvSpPr>
          <p:cNvPr id="7" name="正方形/長方形 6"/>
          <p:cNvSpPr/>
          <p:nvPr/>
        </p:nvSpPr>
        <p:spPr>
          <a:xfrm>
            <a:off x="1691680" y="3212976"/>
            <a:ext cx="5832648" cy="646331"/>
          </a:xfrm>
          <a:prstGeom prst="rect">
            <a:avLst/>
          </a:prstGeom>
        </p:spPr>
        <p:txBody>
          <a:bodyPr wrap="square">
            <a:spAutoFit/>
          </a:bodyPr>
          <a:lstStyle/>
          <a:p>
            <a:r>
              <a:rPr lang="ja-JP" altLang="en-US" dirty="0" smtClean="0"/>
              <a:t>高品質のゲート絶縁膜を作るには，</a:t>
            </a:r>
            <a:r>
              <a:rPr lang="en-US" altLang="ja-JP" dirty="0" smtClean="0"/>
              <a:t>Si</a:t>
            </a:r>
            <a:r>
              <a:rPr lang="ja-JP" altLang="en-US" dirty="0" smtClean="0"/>
              <a:t>薄膜形成時よりも高温で形成する必要があったため．</a:t>
            </a:r>
            <a:endParaRPr lang="ja-JP" altLang="en-US" dirty="0"/>
          </a:p>
        </p:txBody>
      </p:sp>
      <p:sp>
        <p:nvSpPr>
          <p:cNvPr id="8" name="正方形/長方形 7"/>
          <p:cNvSpPr/>
          <p:nvPr/>
        </p:nvSpPr>
        <p:spPr>
          <a:xfrm>
            <a:off x="971600" y="4149080"/>
            <a:ext cx="7200800" cy="369332"/>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ja-JP" altLang="en-US" dirty="0" smtClean="0"/>
              <a:t>トップゲート型</a:t>
            </a:r>
            <a:endParaRPr lang="en-US" altLang="ja-JP" dirty="0" smtClean="0"/>
          </a:p>
        </p:txBody>
      </p:sp>
      <p:pic>
        <p:nvPicPr>
          <p:cNvPr id="11" name="Picture 2"/>
          <p:cNvPicPr>
            <a:picLocks noChangeAspect="1" noChangeArrowheads="1"/>
          </p:cNvPicPr>
          <p:nvPr/>
        </p:nvPicPr>
        <p:blipFill>
          <a:blip r:embed="rId3" cstate="print"/>
          <a:srcRect b="17940"/>
          <a:stretch>
            <a:fillRect/>
          </a:stretch>
        </p:blipFill>
        <p:spPr bwMode="auto">
          <a:xfrm>
            <a:off x="2555776" y="4725144"/>
            <a:ext cx="3584250" cy="1296144"/>
          </a:xfrm>
          <a:prstGeom prst="rect">
            <a:avLst/>
          </a:prstGeom>
          <a:noFill/>
          <a:ln w="9525">
            <a:noFill/>
            <a:miter lim="800000"/>
            <a:headEnd/>
            <a:tailEnd/>
          </a:ln>
          <a:effectLst/>
        </p:spPr>
      </p:pic>
      <p:sp>
        <p:nvSpPr>
          <p:cNvPr id="13" name="正方形/長方形 12"/>
          <p:cNvSpPr/>
          <p:nvPr/>
        </p:nvSpPr>
        <p:spPr>
          <a:xfrm>
            <a:off x="1691680" y="6165304"/>
            <a:ext cx="5760640" cy="369332"/>
          </a:xfrm>
          <a:prstGeom prst="rect">
            <a:avLst/>
          </a:prstGeom>
        </p:spPr>
        <p:txBody>
          <a:bodyPr wrap="square">
            <a:spAutoFit/>
          </a:bodyPr>
          <a:lstStyle/>
          <a:p>
            <a:pPr algn="ctr"/>
            <a:r>
              <a:rPr lang="en-US" altLang="ja-JP" dirty="0" smtClean="0"/>
              <a:t>poly-Si</a:t>
            </a:r>
            <a:r>
              <a:rPr lang="ja-JP" altLang="en-US" dirty="0" smtClean="0"/>
              <a:t>膜の方が高い温度で成膜されるため．</a:t>
            </a:r>
            <a:endParaRPr lang="en-US" altLang="ja-JP" dirty="0" err="1" smtClean="0"/>
          </a:p>
        </p:txBody>
      </p:sp>
      <p:sp>
        <p:nvSpPr>
          <p:cNvPr id="14" name="正方形/長方形 13"/>
          <p:cNvSpPr/>
          <p:nvPr/>
        </p:nvSpPr>
        <p:spPr>
          <a:xfrm>
            <a:off x="971600" y="1412776"/>
            <a:ext cx="7200800" cy="25202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971600" y="4149080"/>
            <a:ext cx="7200800" cy="25202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2636912"/>
            <a:ext cx="9144000" cy="1569660"/>
          </a:xfrm>
          <a:prstGeom prst="rect">
            <a:avLst/>
          </a:prstGeom>
          <a:noFill/>
        </p:spPr>
        <p:txBody>
          <a:bodyPr wrap="square" rtlCol="0">
            <a:spAutoFit/>
          </a:bodyPr>
          <a:lstStyle/>
          <a:p>
            <a:pPr algn="ctr"/>
            <a:r>
              <a:rPr kumimoji="1" lang="en-US" altLang="ja-JP" sz="9600" dirty="0" smtClean="0">
                <a:solidFill>
                  <a:schemeClr val="bg1"/>
                </a:solidFill>
                <a:effectLst>
                  <a:outerShdw blurRad="38100" dist="38100" dir="2700000" algn="tl">
                    <a:srgbClr val="000000">
                      <a:alpha val="43137"/>
                    </a:srgbClr>
                  </a:outerShdw>
                </a:effectLst>
              </a:rPr>
              <a:t>PDP</a:t>
            </a:r>
            <a:endParaRPr kumimoji="1" lang="ja-JP" altLang="en-US" sz="9600"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260648"/>
            <a:ext cx="9144000" cy="707886"/>
          </a:xfrm>
          <a:prstGeom prst="rect">
            <a:avLst/>
          </a:prstGeom>
          <a:noFill/>
        </p:spPr>
        <p:txBody>
          <a:bodyPr wrap="square" rtlCol="0">
            <a:spAutoFit/>
          </a:bodyPr>
          <a:lstStyle/>
          <a:p>
            <a:pPr algn="ctr"/>
            <a:r>
              <a:rPr kumimoji="1" lang="en-US" altLang="ja-JP" sz="4000" dirty="0" smtClean="0">
                <a:solidFill>
                  <a:schemeClr val="bg1"/>
                </a:solidFill>
                <a:effectLst>
                  <a:outerShdw blurRad="38100" dist="38100" dir="2700000" algn="tl">
                    <a:srgbClr val="000000">
                      <a:alpha val="43137"/>
                    </a:srgbClr>
                  </a:outerShdw>
                </a:effectLst>
              </a:rPr>
              <a:t>PDP</a:t>
            </a:r>
            <a:r>
              <a:rPr kumimoji="1" lang="ja-JP" altLang="en-US" sz="4000" dirty="0" smtClean="0">
                <a:solidFill>
                  <a:schemeClr val="bg1"/>
                </a:solidFill>
                <a:effectLst>
                  <a:outerShdw blurRad="38100" dist="38100" dir="2700000" algn="tl">
                    <a:srgbClr val="000000">
                      <a:alpha val="43137"/>
                    </a:srgbClr>
                  </a:outerShdw>
                </a:effectLst>
              </a:rPr>
              <a:t>の１ピクセルの断層図</a:t>
            </a:r>
            <a:endParaRPr kumimoji="1" lang="ja-JP" altLang="en-US" sz="4000" dirty="0">
              <a:solidFill>
                <a:schemeClr val="bg1"/>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cstate="print"/>
          <a:srcRect/>
          <a:stretch>
            <a:fillRect/>
          </a:stretch>
        </p:blipFill>
        <p:spPr bwMode="auto">
          <a:xfrm>
            <a:off x="1115616" y="2276872"/>
            <a:ext cx="6840537" cy="40497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260648"/>
            <a:ext cx="9144000" cy="707886"/>
          </a:xfrm>
          <a:prstGeom prst="rect">
            <a:avLst/>
          </a:prstGeom>
          <a:noFill/>
        </p:spPr>
        <p:txBody>
          <a:bodyPr wrap="square" rtlCol="0">
            <a:spAutoFit/>
          </a:bodyPr>
          <a:lstStyle/>
          <a:p>
            <a:pPr algn="ctr"/>
            <a:r>
              <a:rPr kumimoji="1" lang="en-US" altLang="ja-JP" sz="4000" dirty="0" smtClean="0">
                <a:solidFill>
                  <a:schemeClr val="bg1"/>
                </a:solidFill>
                <a:effectLst>
                  <a:outerShdw blurRad="38100" dist="38100" dir="2700000" algn="tl">
                    <a:srgbClr val="000000">
                      <a:alpha val="43137"/>
                    </a:srgbClr>
                  </a:outerShdw>
                </a:effectLst>
              </a:rPr>
              <a:t>PDP</a:t>
            </a:r>
            <a:r>
              <a:rPr lang="ja-JP" altLang="en-US" sz="4000" dirty="0" smtClean="0">
                <a:solidFill>
                  <a:schemeClr val="bg1"/>
                </a:solidFill>
                <a:effectLst>
                  <a:outerShdw blurRad="38100" dist="38100" dir="2700000" algn="tl">
                    <a:srgbClr val="000000">
                      <a:alpha val="43137"/>
                    </a:srgbClr>
                  </a:outerShdw>
                </a:effectLst>
              </a:rPr>
              <a:t>実現のための二つの技術</a:t>
            </a:r>
            <a:endParaRPr lang="en-US" altLang="ja-JP" sz="4000" dirty="0" smtClean="0">
              <a:solidFill>
                <a:schemeClr val="bg1"/>
              </a:solidFill>
              <a:effectLst>
                <a:outerShdw blurRad="38100" dist="38100" dir="2700000" algn="tl">
                  <a:srgbClr val="000000">
                    <a:alpha val="43137"/>
                  </a:srgbClr>
                </a:outerShdw>
              </a:effectLst>
            </a:endParaRPr>
          </a:p>
        </p:txBody>
      </p:sp>
      <p:sp>
        <p:nvSpPr>
          <p:cNvPr id="4" name="テキスト ボックス 3"/>
          <p:cNvSpPr txBox="1"/>
          <p:nvPr/>
        </p:nvSpPr>
        <p:spPr>
          <a:xfrm>
            <a:off x="971600" y="1988840"/>
            <a:ext cx="5040560"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kumimoji="1" lang="ja-JP" altLang="en-US" sz="4000" dirty="0" smtClean="0">
                <a:effectLst>
                  <a:outerShdw blurRad="38100" dist="38100" dir="2700000" algn="tl">
                    <a:srgbClr val="000000">
                      <a:alpha val="43137"/>
                    </a:srgbClr>
                  </a:outerShdw>
                </a:effectLst>
              </a:rPr>
              <a:t>蛍光</a:t>
            </a:r>
            <a:endParaRPr kumimoji="1" lang="en-US" altLang="ja-JP" sz="4000" dirty="0" smtClean="0">
              <a:effectLst>
                <a:outerShdw blurRad="38100" dist="38100" dir="2700000" algn="tl">
                  <a:srgbClr val="000000">
                    <a:alpha val="43137"/>
                  </a:srgbClr>
                </a:outerShdw>
              </a:effectLst>
            </a:endParaRPr>
          </a:p>
        </p:txBody>
      </p:sp>
      <p:sp>
        <p:nvSpPr>
          <p:cNvPr id="5" name="テキスト ボックス 4"/>
          <p:cNvSpPr txBox="1"/>
          <p:nvPr/>
        </p:nvSpPr>
        <p:spPr>
          <a:xfrm>
            <a:off x="971600" y="3429000"/>
            <a:ext cx="5040560"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ja-JP" altLang="en-US" sz="4000" dirty="0" smtClean="0">
                <a:effectLst>
                  <a:outerShdw blurRad="38100" dist="38100" dir="2700000" algn="tl">
                    <a:srgbClr val="000000">
                      <a:alpha val="43137"/>
                    </a:srgbClr>
                  </a:outerShdw>
                </a:effectLst>
              </a:rPr>
              <a:t>誘電体バリア放電</a:t>
            </a:r>
            <a:endParaRPr kumimoji="1" lang="ja-JP" altLang="en-US" sz="4000" dirty="0">
              <a:effectLst>
                <a:outerShdw blurRad="38100" dist="38100" dir="2700000" algn="tl">
                  <a:srgbClr val="000000">
                    <a:alpha val="43137"/>
                  </a:srgbClr>
                </a:outerShdw>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60648"/>
            <a:ext cx="9144000" cy="707886"/>
          </a:xfrm>
          <a:prstGeom prst="rect">
            <a:avLst/>
          </a:prstGeom>
          <a:noFill/>
        </p:spPr>
        <p:txBody>
          <a:bodyPr wrap="square" rtlCol="0">
            <a:spAutoFit/>
          </a:bodyPr>
          <a:lstStyle/>
          <a:p>
            <a:pPr algn="ctr"/>
            <a:r>
              <a:rPr kumimoji="1" lang="en-US" altLang="ja-JP" sz="4000" dirty="0" smtClean="0">
                <a:solidFill>
                  <a:schemeClr val="bg1"/>
                </a:solidFill>
                <a:effectLst>
                  <a:outerShdw blurRad="38100" dist="38100" dir="2700000" algn="tl">
                    <a:srgbClr val="000000">
                      <a:alpha val="43137"/>
                    </a:srgbClr>
                  </a:outerShdw>
                </a:effectLst>
              </a:rPr>
              <a:t>LCD</a:t>
            </a:r>
            <a:r>
              <a:rPr kumimoji="1" lang="ja-JP" altLang="en-US" sz="4000" dirty="0" smtClean="0">
                <a:solidFill>
                  <a:schemeClr val="bg1"/>
                </a:solidFill>
                <a:effectLst>
                  <a:outerShdw blurRad="38100" dist="38100" dir="2700000" algn="tl">
                    <a:srgbClr val="000000">
                      <a:alpha val="43137"/>
                    </a:srgbClr>
                  </a:outerShdw>
                </a:effectLst>
              </a:rPr>
              <a:t>の１ピクセルの</a:t>
            </a:r>
            <a:r>
              <a:rPr lang="ja-JP" altLang="en-US" sz="4000" dirty="0" smtClean="0">
                <a:solidFill>
                  <a:schemeClr val="bg1"/>
                </a:solidFill>
                <a:effectLst>
                  <a:outerShdw blurRad="38100" dist="38100" dir="2700000" algn="tl">
                    <a:srgbClr val="000000">
                      <a:alpha val="43137"/>
                    </a:srgbClr>
                  </a:outerShdw>
                </a:effectLst>
              </a:rPr>
              <a:t>断面図</a:t>
            </a:r>
            <a:endParaRPr kumimoji="1" lang="ja-JP" altLang="en-US" sz="4000" dirty="0">
              <a:solidFill>
                <a:schemeClr val="bg1"/>
              </a:solidFill>
              <a:effectLst>
                <a:outerShdw blurRad="38100" dist="38100" dir="2700000" algn="tl">
                  <a:srgbClr val="000000">
                    <a:alpha val="43137"/>
                  </a:srgbClr>
                </a:outerShdw>
              </a:effectLst>
            </a:endParaRPr>
          </a:p>
        </p:txBody>
      </p:sp>
      <p:pic>
        <p:nvPicPr>
          <p:cNvPr id="2051" name="Picture 3"/>
          <p:cNvPicPr>
            <a:picLocks noChangeAspect="1" noChangeArrowheads="1"/>
          </p:cNvPicPr>
          <p:nvPr/>
        </p:nvPicPr>
        <p:blipFill>
          <a:blip r:embed="rId2" cstate="print"/>
          <a:srcRect/>
          <a:stretch>
            <a:fillRect/>
          </a:stretch>
        </p:blipFill>
        <p:spPr bwMode="auto">
          <a:xfrm>
            <a:off x="1331640" y="1920374"/>
            <a:ext cx="6252751" cy="4937626"/>
          </a:xfrm>
          <a:prstGeom prst="rect">
            <a:avLst/>
          </a:prstGeom>
          <a:noFill/>
          <a:ln w="9525">
            <a:noFill/>
            <a:miter lim="800000"/>
            <a:headEnd/>
            <a:tailEnd/>
          </a:ln>
          <a:effectLst/>
        </p:spPr>
      </p:pic>
      <p:sp>
        <p:nvSpPr>
          <p:cNvPr id="6" name="テキスト ボックス 5"/>
          <p:cNvSpPr txBox="1"/>
          <p:nvPr/>
        </p:nvSpPr>
        <p:spPr>
          <a:xfrm>
            <a:off x="971600" y="1484784"/>
            <a:ext cx="7200800"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ja-JP" altLang="en-US" dirty="0" smtClean="0"/>
              <a:t>逆スタガー構造チャネルエッチング型ＴＦＴで駆動するＬＣＤ</a:t>
            </a:r>
            <a:endParaRPr kumimoji="1" lang="ja-JP"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395536" y="4149080"/>
            <a:ext cx="3982917" cy="2432235"/>
          </a:xfrm>
          <a:prstGeom prst="rect">
            <a:avLst/>
          </a:prstGeom>
          <a:noFill/>
          <a:ln w="9525">
            <a:noFill/>
            <a:miter lim="800000"/>
            <a:headEnd/>
            <a:tailEnd/>
          </a:ln>
          <a:effectLst/>
        </p:spPr>
      </p:pic>
      <p:pic>
        <p:nvPicPr>
          <p:cNvPr id="7172" name="Picture 4" descr="FL20SG  色蛍光ランプ 直管スタータ形 緑色 三菱電機オスラム 蛍光灯２５本セット"/>
          <p:cNvPicPr>
            <a:picLocks noChangeAspect="1" noChangeArrowheads="1"/>
          </p:cNvPicPr>
          <p:nvPr/>
        </p:nvPicPr>
        <p:blipFill>
          <a:blip r:embed="rId3" cstate="print"/>
          <a:srcRect l="27720" t="36539" r="11801" b="39521"/>
          <a:stretch>
            <a:fillRect/>
          </a:stretch>
        </p:blipFill>
        <p:spPr bwMode="auto">
          <a:xfrm>
            <a:off x="4860032" y="4653136"/>
            <a:ext cx="3456384" cy="1368152"/>
          </a:xfrm>
          <a:prstGeom prst="rect">
            <a:avLst/>
          </a:prstGeom>
          <a:noFill/>
        </p:spPr>
      </p:pic>
      <p:pic>
        <p:nvPicPr>
          <p:cNvPr id="13" name="Picture 11" descr="D:\2009\2009-00-00-プラズマエレクトロニクス\2009-08-20-発展史-白藤宿題\2009-10-16-ＰＤＰ技術発展史\2008年1月8日-パナソニック-１５０型の超大型高精細プラズマディスプレイ.jpg"/>
          <p:cNvPicPr>
            <a:picLocks noChangeAspect="1" noChangeArrowheads="1"/>
          </p:cNvPicPr>
          <p:nvPr/>
        </p:nvPicPr>
        <p:blipFill>
          <a:blip r:embed="rId4" cstate="print"/>
          <a:srcRect l="39904" t="33560" r="15483" b="11455"/>
          <a:stretch>
            <a:fillRect/>
          </a:stretch>
        </p:blipFill>
        <p:spPr bwMode="auto">
          <a:xfrm>
            <a:off x="827584" y="1700808"/>
            <a:ext cx="2520280" cy="1728192"/>
          </a:xfrm>
          <a:prstGeom prst="rect">
            <a:avLst/>
          </a:prstGeom>
          <a:noFill/>
          <a:ln w="9525">
            <a:noFill/>
            <a:miter lim="800000"/>
            <a:headEnd/>
            <a:tailEnd/>
          </a:ln>
        </p:spPr>
      </p:pic>
      <p:grpSp>
        <p:nvGrpSpPr>
          <p:cNvPr id="16" name="グループ化 15"/>
          <p:cNvGrpSpPr/>
          <p:nvPr/>
        </p:nvGrpSpPr>
        <p:grpSpPr>
          <a:xfrm>
            <a:off x="3707904" y="1772816"/>
            <a:ext cx="1512168" cy="1152128"/>
            <a:chOff x="2843808" y="2420888"/>
            <a:chExt cx="1512168" cy="1152128"/>
          </a:xfrm>
        </p:grpSpPr>
        <p:sp>
          <p:nvSpPr>
            <p:cNvPr id="15" name="四角形吹き出し 14"/>
            <p:cNvSpPr/>
            <p:nvPr/>
          </p:nvSpPr>
          <p:spPr>
            <a:xfrm>
              <a:off x="2843808" y="2420888"/>
              <a:ext cx="1512168" cy="1152128"/>
            </a:xfrm>
            <a:prstGeom prst="wedgeRectCallout">
              <a:avLst>
                <a:gd name="adj1" fmla="val -165511"/>
                <a:gd name="adj2" fmla="val 2088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176" name="Picture 8" descr="http://3dtvbuyersguide.up.seesaa.net/image/RGB_cell1.png"/>
            <p:cNvPicPr>
              <a:picLocks noChangeAspect="1" noChangeArrowheads="1"/>
            </p:cNvPicPr>
            <p:nvPr/>
          </p:nvPicPr>
          <p:blipFill>
            <a:blip r:embed="rId5" cstate="print"/>
            <a:srcRect l="30240" t="5400" r="3611" b="27101"/>
            <a:stretch>
              <a:fillRect/>
            </a:stretch>
          </p:blipFill>
          <p:spPr bwMode="auto">
            <a:xfrm>
              <a:off x="2906672" y="2497468"/>
              <a:ext cx="1396955" cy="997825"/>
            </a:xfrm>
            <a:prstGeom prst="rect">
              <a:avLst/>
            </a:prstGeom>
            <a:noFill/>
          </p:spPr>
        </p:pic>
      </p:grpSp>
      <p:grpSp>
        <p:nvGrpSpPr>
          <p:cNvPr id="20" name="グループ化 19"/>
          <p:cNvGrpSpPr/>
          <p:nvPr/>
        </p:nvGrpSpPr>
        <p:grpSpPr>
          <a:xfrm>
            <a:off x="5724128" y="1772816"/>
            <a:ext cx="2448272" cy="2045841"/>
            <a:chOff x="5940152" y="1772816"/>
            <a:chExt cx="2448272" cy="2045841"/>
          </a:xfrm>
        </p:grpSpPr>
        <p:sp>
          <p:nvSpPr>
            <p:cNvPr id="18" name="四角形吹き出し 17"/>
            <p:cNvSpPr/>
            <p:nvPr/>
          </p:nvSpPr>
          <p:spPr>
            <a:xfrm>
              <a:off x="5940152" y="1772816"/>
              <a:ext cx="2448272" cy="2016224"/>
            </a:xfrm>
            <a:prstGeom prst="wedgeRectCallout">
              <a:avLst>
                <a:gd name="adj1" fmla="val -83667"/>
                <a:gd name="adj2" fmla="val -1219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p:cNvGrpSpPr/>
            <p:nvPr/>
          </p:nvGrpSpPr>
          <p:grpSpPr>
            <a:xfrm>
              <a:off x="6012160" y="1844824"/>
              <a:ext cx="2325350" cy="1973833"/>
              <a:chOff x="6012160" y="1844824"/>
              <a:chExt cx="2325350" cy="1973833"/>
            </a:xfrm>
          </p:grpSpPr>
          <p:pic>
            <p:nvPicPr>
              <p:cNvPr id="7170" name="Picture 2" descr="http://www.naganoblog.jp/usr/goods/%E5%85%A8%E8%89%B2%E7%82%B9%E7%81%AF%E3%82%A4%E3%83%A1%E3%83%BC%E3%82%B8_small%E3%83%8A%E3%82%AC%E3%83%96%E3%83%AD.JPG"/>
              <p:cNvPicPr>
                <a:picLocks noChangeAspect="1" noChangeArrowheads="1"/>
              </p:cNvPicPr>
              <p:nvPr/>
            </p:nvPicPr>
            <p:blipFill>
              <a:blip r:embed="rId6" cstate="print"/>
              <a:srcRect t="4247" b="6570"/>
              <a:stretch>
                <a:fillRect/>
              </a:stretch>
            </p:blipFill>
            <p:spPr bwMode="auto">
              <a:xfrm>
                <a:off x="6012160" y="1844824"/>
                <a:ext cx="2325350" cy="1512168"/>
              </a:xfrm>
              <a:prstGeom prst="rect">
                <a:avLst/>
              </a:prstGeom>
              <a:noFill/>
            </p:spPr>
          </p:pic>
          <p:sp>
            <p:nvSpPr>
              <p:cNvPr id="4" name="正方形/長方形 3"/>
              <p:cNvSpPr/>
              <p:nvPr/>
            </p:nvSpPr>
            <p:spPr>
              <a:xfrm>
                <a:off x="6012160" y="3356992"/>
                <a:ext cx="2304256" cy="461665"/>
              </a:xfrm>
              <a:prstGeom prst="rect">
                <a:avLst/>
              </a:prstGeom>
            </p:spPr>
            <p:txBody>
              <a:bodyPr wrap="square">
                <a:spAutoFit/>
              </a:bodyPr>
              <a:lstStyle/>
              <a:p>
                <a:pPr algn="ctr"/>
                <a:r>
                  <a:rPr lang="en-US" altLang="ja-JP" sz="1200" dirty="0" smtClean="0"/>
                  <a:t>http://goods.naganoblog.jp/</a:t>
                </a:r>
              </a:p>
              <a:p>
                <a:pPr algn="ctr"/>
                <a:r>
                  <a:rPr lang="en-US" altLang="ja-JP" sz="1200" dirty="0" smtClean="0"/>
                  <a:t>c21483.html</a:t>
                </a:r>
                <a:endParaRPr lang="ja-JP" altLang="en-US" sz="1200" dirty="0"/>
              </a:p>
            </p:txBody>
          </p:sp>
        </p:grpSp>
      </p:grpSp>
      <p:sp>
        <p:nvSpPr>
          <p:cNvPr id="21" name="テキスト ボックス 20"/>
          <p:cNvSpPr txBox="1"/>
          <p:nvPr/>
        </p:nvSpPr>
        <p:spPr>
          <a:xfrm>
            <a:off x="0" y="260648"/>
            <a:ext cx="9144000" cy="707886"/>
          </a:xfrm>
          <a:prstGeom prst="rect">
            <a:avLst/>
          </a:prstGeom>
          <a:noFill/>
        </p:spPr>
        <p:txBody>
          <a:bodyPr wrap="square" rtlCol="0">
            <a:spAutoFit/>
          </a:bodyPr>
          <a:lstStyle/>
          <a:p>
            <a:pPr algn="ctr"/>
            <a:r>
              <a:rPr kumimoji="1" lang="en-US" altLang="ja-JP" sz="4000" dirty="0" smtClean="0">
                <a:solidFill>
                  <a:schemeClr val="bg1"/>
                </a:solidFill>
                <a:effectLst>
                  <a:outerShdw blurRad="38100" dist="38100" dir="2700000" algn="tl">
                    <a:srgbClr val="000000">
                      <a:alpha val="43137"/>
                    </a:srgbClr>
                  </a:outerShdw>
                </a:effectLst>
              </a:rPr>
              <a:t>PDP</a:t>
            </a:r>
            <a:r>
              <a:rPr kumimoji="1" lang="ja-JP" altLang="en-US" sz="4000" dirty="0" smtClean="0">
                <a:solidFill>
                  <a:schemeClr val="bg1"/>
                </a:solidFill>
                <a:effectLst>
                  <a:outerShdw blurRad="38100" dist="38100" dir="2700000" algn="tl">
                    <a:srgbClr val="000000">
                      <a:alpha val="43137"/>
                    </a:srgbClr>
                  </a:outerShdw>
                </a:effectLst>
              </a:rPr>
              <a:t>は小さな</a:t>
            </a:r>
            <a:r>
              <a:rPr lang="ja-JP" altLang="en-US" sz="4000" dirty="0" smtClean="0">
                <a:solidFill>
                  <a:schemeClr val="bg1"/>
                </a:solidFill>
                <a:effectLst>
                  <a:outerShdw blurRad="38100" dist="38100" dir="2700000" algn="tl">
                    <a:srgbClr val="000000">
                      <a:alpha val="43137"/>
                    </a:srgbClr>
                  </a:outerShdw>
                </a:effectLst>
              </a:rPr>
              <a:t>三色</a:t>
            </a:r>
            <a:r>
              <a:rPr kumimoji="1" lang="ja-JP" altLang="en-US" sz="4000" dirty="0" smtClean="0">
                <a:solidFill>
                  <a:schemeClr val="bg1"/>
                </a:solidFill>
                <a:effectLst>
                  <a:outerShdw blurRad="38100" dist="38100" dir="2700000" algn="tl">
                    <a:srgbClr val="000000">
                      <a:alpha val="43137"/>
                    </a:srgbClr>
                  </a:outerShdw>
                </a:effectLst>
              </a:rPr>
              <a:t>蛍光灯の集まり</a:t>
            </a:r>
            <a:endParaRPr kumimoji="1" lang="ja-JP" altLang="en-US" sz="4000"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932040" y="3068960"/>
            <a:ext cx="3937501" cy="3433501"/>
          </a:xfrm>
          <a:prstGeom prst="rect">
            <a:avLst/>
          </a:prstGeom>
          <a:noFill/>
          <a:ln w="9525">
            <a:noFill/>
            <a:miter lim="800000"/>
            <a:headEnd/>
            <a:tailEnd/>
          </a:ln>
          <a:effectLst/>
        </p:spPr>
      </p:pic>
      <p:sp>
        <p:nvSpPr>
          <p:cNvPr id="4" name="テキスト ボックス 3"/>
          <p:cNvSpPr txBox="1"/>
          <p:nvPr/>
        </p:nvSpPr>
        <p:spPr>
          <a:xfrm>
            <a:off x="0" y="-27384"/>
            <a:ext cx="9144000" cy="1323439"/>
          </a:xfrm>
          <a:prstGeom prst="rect">
            <a:avLst/>
          </a:prstGeom>
          <a:noFill/>
        </p:spPr>
        <p:txBody>
          <a:bodyPr wrap="square" rtlCol="0">
            <a:spAutoFit/>
          </a:bodyPr>
          <a:lstStyle/>
          <a:p>
            <a:pPr algn="ctr"/>
            <a:r>
              <a:rPr kumimoji="1" lang="ja-JP" altLang="en-US" sz="4000" dirty="0" smtClean="0">
                <a:solidFill>
                  <a:schemeClr val="bg1"/>
                </a:solidFill>
                <a:effectLst>
                  <a:outerShdw blurRad="38100" dist="38100" dir="2700000" algn="tl">
                    <a:srgbClr val="000000">
                      <a:alpha val="43137"/>
                    </a:srgbClr>
                  </a:outerShdw>
                </a:effectLst>
              </a:rPr>
              <a:t>蛍光灯</a:t>
            </a:r>
            <a:r>
              <a:rPr lang="ja-JP" altLang="en-US" sz="4000" dirty="0" smtClean="0">
                <a:solidFill>
                  <a:schemeClr val="bg1"/>
                </a:solidFill>
                <a:effectLst>
                  <a:outerShdw blurRad="38100" dist="38100" dir="2700000" algn="tl">
                    <a:srgbClr val="000000">
                      <a:alpha val="43137"/>
                    </a:srgbClr>
                  </a:outerShdw>
                </a:effectLst>
              </a:rPr>
              <a:t>と</a:t>
            </a:r>
            <a:r>
              <a:rPr lang="en-US" altLang="ja-JP" sz="4000" dirty="0" smtClean="0">
                <a:solidFill>
                  <a:schemeClr val="bg1"/>
                </a:solidFill>
                <a:effectLst>
                  <a:outerShdw blurRad="38100" dist="38100" dir="2700000" algn="tl">
                    <a:srgbClr val="000000">
                      <a:alpha val="43137"/>
                    </a:srgbClr>
                  </a:outerShdw>
                </a:effectLst>
              </a:rPr>
              <a:t>PDP</a:t>
            </a:r>
            <a:r>
              <a:rPr lang="ja-JP" altLang="en-US" sz="4000" dirty="0" smtClean="0">
                <a:solidFill>
                  <a:schemeClr val="bg1"/>
                </a:solidFill>
                <a:effectLst>
                  <a:outerShdw blurRad="38100" dist="38100" dir="2700000" algn="tl">
                    <a:srgbClr val="000000">
                      <a:alpha val="43137"/>
                    </a:srgbClr>
                  </a:outerShdw>
                </a:effectLst>
              </a:rPr>
              <a:t>の違い</a:t>
            </a:r>
            <a:endParaRPr lang="en-US" altLang="ja-JP" sz="4000" dirty="0" smtClean="0">
              <a:solidFill>
                <a:schemeClr val="bg1"/>
              </a:solidFill>
              <a:effectLst>
                <a:outerShdw blurRad="38100" dist="38100" dir="2700000" algn="tl">
                  <a:srgbClr val="000000">
                    <a:alpha val="43137"/>
                  </a:srgbClr>
                </a:outerShdw>
              </a:effectLst>
            </a:endParaRPr>
          </a:p>
          <a:p>
            <a:pPr algn="ctr"/>
            <a:r>
              <a:rPr lang="ja-JP" altLang="en-US" sz="4000" dirty="0" smtClean="0">
                <a:solidFill>
                  <a:schemeClr val="bg1"/>
                </a:solidFill>
                <a:effectLst>
                  <a:outerShdw blurRad="38100" dist="38100" dir="2700000" algn="tl">
                    <a:srgbClr val="000000">
                      <a:alpha val="43137"/>
                    </a:srgbClr>
                  </a:outerShdw>
                </a:effectLst>
              </a:rPr>
              <a:t>封入ガス</a:t>
            </a:r>
            <a:endParaRPr kumimoji="1" lang="ja-JP" altLang="en-US" sz="4000" dirty="0">
              <a:solidFill>
                <a:schemeClr val="bg1"/>
              </a:solidFill>
              <a:effectLst>
                <a:outerShdw blurRad="38100" dist="38100" dir="2700000" algn="tl">
                  <a:srgbClr val="000000">
                    <a:alpha val="43137"/>
                  </a:srgbClr>
                </a:outerShdw>
              </a:effectLst>
            </a:endParaRPr>
          </a:p>
        </p:txBody>
      </p:sp>
      <p:sp>
        <p:nvSpPr>
          <p:cNvPr id="5" name="テキスト ボックス 4"/>
          <p:cNvSpPr txBox="1"/>
          <p:nvPr/>
        </p:nvSpPr>
        <p:spPr>
          <a:xfrm>
            <a:off x="233368" y="1484784"/>
            <a:ext cx="3762568" cy="369332"/>
          </a:xfrm>
          <a:prstGeom prst="rect">
            <a:avLst/>
          </a:prstGeom>
          <a:noFill/>
        </p:spPr>
        <p:txBody>
          <a:bodyPr wrap="none" rtlCol="0">
            <a:spAutoFit/>
          </a:bodyPr>
          <a:lstStyle/>
          <a:p>
            <a:r>
              <a:rPr lang="ja-JP" altLang="en-US" dirty="0" smtClean="0"/>
              <a:t>蛍光灯</a:t>
            </a:r>
            <a:r>
              <a:rPr lang="en-US" altLang="ja-JP" dirty="0" smtClean="0"/>
              <a:t>	</a:t>
            </a:r>
            <a:r>
              <a:rPr lang="ja-JP" altLang="en-US" dirty="0" smtClean="0"/>
              <a:t>アルゴン</a:t>
            </a:r>
            <a:r>
              <a:rPr lang="en-US" altLang="ja-JP" dirty="0" smtClean="0"/>
              <a:t>(Ar)</a:t>
            </a:r>
            <a:r>
              <a:rPr lang="ja-JP" altLang="en-US" dirty="0" smtClean="0"/>
              <a:t>と水銀</a:t>
            </a:r>
            <a:r>
              <a:rPr lang="en-US" altLang="ja-JP" dirty="0" smtClean="0"/>
              <a:t>(Hg)</a:t>
            </a:r>
            <a:endParaRPr kumimoji="1" lang="ja-JP" altLang="en-US" dirty="0"/>
          </a:p>
        </p:txBody>
      </p:sp>
      <p:sp>
        <p:nvSpPr>
          <p:cNvPr id="6" name="テキスト ボックス 5"/>
          <p:cNvSpPr txBox="1"/>
          <p:nvPr/>
        </p:nvSpPr>
        <p:spPr>
          <a:xfrm>
            <a:off x="4572000" y="1484784"/>
            <a:ext cx="3871573" cy="369332"/>
          </a:xfrm>
          <a:prstGeom prst="rect">
            <a:avLst/>
          </a:prstGeom>
          <a:noFill/>
        </p:spPr>
        <p:txBody>
          <a:bodyPr wrap="none" rtlCol="0">
            <a:spAutoFit/>
          </a:bodyPr>
          <a:lstStyle/>
          <a:p>
            <a:r>
              <a:rPr lang="ja-JP" altLang="en-US" dirty="0" smtClean="0"/>
              <a:t>ＰＤＰ</a:t>
            </a:r>
            <a:r>
              <a:rPr lang="en-US" altLang="ja-JP" dirty="0" smtClean="0"/>
              <a:t>	</a:t>
            </a:r>
            <a:r>
              <a:rPr lang="ja-JP" altLang="en-US" dirty="0" smtClean="0"/>
              <a:t>ネオン</a:t>
            </a:r>
            <a:r>
              <a:rPr lang="en-US" altLang="ja-JP" dirty="0" smtClean="0"/>
              <a:t>(Ne)</a:t>
            </a:r>
            <a:r>
              <a:rPr lang="ja-JP" altLang="en-US" dirty="0" err="1" smtClean="0"/>
              <a:t>とキセ</a:t>
            </a:r>
            <a:r>
              <a:rPr lang="ja-JP" altLang="en-US" dirty="0" smtClean="0"/>
              <a:t>ノン</a:t>
            </a:r>
            <a:r>
              <a:rPr lang="en-US" altLang="ja-JP" dirty="0" smtClean="0"/>
              <a:t>(</a:t>
            </a:r>
            <a:r>
              <a:rPr lang="en-US" altLang="ja-JP" dirty="0" err="1" smtClean="0"/>
              <a:t>Xe</a:t>
            </a:r>
            <a:r>
              <a:rPr lang="en-US" altLang="ja-JP" dirty="0" smtClean="0"/>
              <a:t>)</a:t>
            </a:r>
            <a:endParaRPr kumimoji="1" lang="ja-JP" altLang="en-US" dirty="0"/>
          </a:p>
        </p:txBody>
      </p:sp>
      <p:sp>
        <p:nvSpPr>
          <p:cNvPr id="7" name="テキスト ボックス 6"/>
          <p:cNvSpPr txBox="1"/>
          <p:nvPr/>
        </p:nvSpPr>
        <p:spPr>
          <a:xfrm>
            <a:off x="233368" y="1988840"/>
            <a:ext cx="3637534" cy="923330"/>
          </a:xfrm>
          <a:prstGeom prst="rect">
            <a:avLst/>
          </a:prstGeom>
          <a:noFill/>
        </p:spPr>
        <p:txBody>
          <a:bodyPr wrap="none" rtlCol="0">
            <a:spAutoFit/>
          </a:bodyPr>
          <a:lstStyle/>
          <a:p>
            <a:r>
              <a:rPr kumimoji="1" lang="en-US" altLang="ja-JP" dirty="0" smtClean="0"/>
              <a:t>Hg + e </a:t>
            </a:r>
            <a:r>
              <a:rPr kumimoji="1" lang="en-US" altLang="ja-JP" dirty="0" smtClean="0">
                <a:sym typeface="Wingdings" pitchFamily="2" charset="2"/>
              </a:rPr>
              <a:t> Hg* + e</a:t>
            </a:r>
          </a:p>
          <a:p>
            <a:r>
              <a:rPr lang="en-US" altLang="ja-JP" dirty="0" smtClean="0">
                <a:sym typeface="Wingdings" pitchFamily="2" charset="2"/>
              </a:rPr>
              <a:t>Hg*  Hg + </a:t>
            </a:r>
            <a:r>
              <a:rPr lang="en-US" altLang="ja-JP" dirty="0" err="1" smtClean="0">
                <a:sym typeface="Wingdings" pitchFamily="2" charset="2"/>
              </a:rPr>
              <a:t>hv</a:t>
            </a:r>
            <a:r>
              <a:rPr lang="ja-JP" altLang="en-US" dirty="0" smtClean="0">
                <a:sym typeface="Wingdings" pitchFamily="2" charset="2"/>
              </a:rPr>
              <a:t>（紫外光）</a:t>
            </a:r>
            <a:endParaRPr lang="en-US" altLang="ja-JP" dirty="0" smtClean="0">
              <a:sym typeface="Wingdings" pitchFamily="2" charset="2"/>
            </a:endParaRPr>
          </a:p>
          <a:p>
            <a:r>
              <a:rPr kumimoji="1" lang="en-US" altLang="ja-JP" dirty="0" err="1" smtClean="0">
                <a:sym typeface="Wingdings" pitchFamily="2" charset="2"/>
              </a:rPr>
              <a:t>hv</a:t>
            </a:r>
            <a:r>
              <a:rPr lang="ja-JP" altLang="en-US" dirty="0" smtClean="0">
                <a:sym typeface="Wingdings" pitchFamily="2" charset="2"/>
              </a:rPr>
              <a:t>（紫外光） </a:t>
            </a:r>
            <a:r>
              <a:rPr kumimoji="1" lang="en-US" altLang="ja-JP" dirty="0" smtClean="0">
                <a:sym typeface="Wingdings" pitchFamily="2" charset="2"/>
              </a:rPr>
              <a:t>+ </a:t>
            </a:r>
            <a:r>
              <a:rPr kumimoji="1" lang="ja-JP" altLang="en-US" dirty="0" smtClean="0">
                <a:sym typeface="Wingdings" pitchFamily="2" charset="2"/>
              </a:rPr>
              <a:t>蛍光体 </a:t>
            </a:r>
            <a:r>
              <a:rPr kumimoji="1" lang="en-US" altLang="ja-JP" dirty="0" smtClean="0">
                <a:sym typeface="Wingdings" pitchFamily="2" charset="2"/>
              </a:rPr>
              <a:t> </a:t>
            </a:r>
            <a:r>
              <a:rPr kumimoji="1" lang="ja-JP" altLang="en-US" dirty="0" smtClean="0">
                <a:sym typeface="Wingdings" pitchFamily="2" charset="2"/>
              </a:rPr>
              <a:t>白色光</a:t>
            </a:r>
            <a:endParaRPr kumimoji="1" lang="ja-JP" altLang="en-US" dirty="0"/>
          </a:p>
        </p:txBody>
      </p:sp>
      <p:sp>
        <p:nvSpPr>
          <p:cNvPr id="8" name="テキスト ボックス 7"/>
          <p:cNvSpPr txBox="1"/>
          <p:nvPr/>
        </p:nvSpPr>
        <p:spPr>
          <a:xfrm>
            <a:off x="4572000" y="1988840"/>
            <a:ext cx="4234044" cy="923330"/>
          </a:xfrm>
          <a:prstGeom prst="rect">
            <a:avLst/>
          </a:prstGeom>
          <a:noFill/>
        </p:spPr>
        <p:txBody>
          <a:bodyPr wrap="none" rtlCol="0">
            <a:spAutoFit/>
          </a:bodyPr>
          <a:lstStyle/>
          <a:p>
            <a:r>
              <a:rPr kumimoji="1" lang="en-US" altLang="ja-JP" dirty="0" err="1" smtClean="0"/>
              <a:t>Xe</a:t>
            </a:r>
            <a:r>
              <a:rPr kumimoji="1" lang="en-US" altLang="ja-JP" dirty="0" smtClean="0"/>
              <a:t> + e </a:t>
            </a:r>
            <a:r>
              <a:rPr kumimoji="1" lang="en-US" altLang="ja-JP" dirty="0" smtClean="0">
                <a:sym typeface="Wingdings" pitchFamily="2" charset="2"/>
              </a:rPr>
              <a:t> </a:t>
            </a:r>
            <a:r>
              <a:rPr kumimoji="1" lang="en-US" altLang="ja-JP" dirty="0" err="1" smtClean="0">
                <a:sym typeface="Wingdings" pitchFamily="2" charset="2"/>
              </a:rPr>
              <a:t>Xe</a:t>
            </a:r>
            <a:r>
              <a:rPr kumimoji="1" lang="en-US" altLang="ja-JP" dirty="0" smtClean="0">
                <a:sym typeface="Wingdings" pitchFamily="2" charset="2"/>
              </a:rPr>
              <a:t>* + e</a:t>
            </a:r>
          </a:p>
          <a:p>
            <a:r>
              <a:rPr lang="en-US" altLang="ja-JP" dirty="0" err="1" smtClean="0">
                <a:sym typeface="Wingdings" pitchFamily="2" charset="2"/>
              </a:rPr>
              <a:t>Xe</a:t>
            </a:r>
            <a:r>
              <a:rPr lang="en-US" altLang="ja-JP" dirty="0" smtClean="0">
                <a:sym typeface="Wingdings" pitchFamily="2" charset="2"/>
              </a:rPr>
              <a:t>*  </a:t>
            </a:r>
            <a:r>
              <a:rPr lang="en-US" altLang="ja-JP" dirty="0" err="1" smtClean="0">
                <a:sym typeface="Wingdings" pitchFamily="2" charset="2"/>
              </a:rPr>
              <a:t>Xe</a:t>
            </a:r>
            <a:r>
              <a:rPr lang="en-US" altLang="ja-JP" dirty="0" smtClean="0">
                <a:sym typeface="Wingdings" pitchFamily="2" charset="2"/>
              </a:rPr>
              <a:t> + </a:t>
            </a:r>
            <a:r>
              <a:rPr lang="en-US" altLang="ja-JP" dirty="0" err="1" smtClean="0">
                <a:sym typeface="Wingdings" pitchFamily="2" charset="2"/>
              </a:rPr>
              <a:t>hv</a:t>
            </a:r>
            <a:r>
              <a:rPr lang="ja-JP" altLang="en-US" dirty="0" smtClean="0">
                <a:sym typeface="Wingdings" pitchFamily="2" charset="2"/>
              </a:rPr>
              <a:t>（紫外光 </a:t>
            </a:r>
            <a:r>
              <a:rPr lang="en-US" altLang="ja-JP" dirty="0" smtClean="0">
                <a:sym typeface="Wingdings" pitchFamily="2" charset="2"/>
              </a:rPr>
              <a:t>147 nm</a:t>
            </a:r>
            <a:r>
              <a:rPr lang="ja-JP" altLang="en-US" dirty="0" smtClean="0">
                <a:sym typeface="Wingdings" pitchFamily="2" charset="2"/>
              </a:rPr>
              <a:t>）</a:t>
            </a:r>
            <a:endParaRPr lang="en-US" altLang="ja-JP" dirty="0" smtClean="0">
              <a:sym typeface="Wingdings" pitchFamily="2" charset="2"/>
            </a:endParaRPr>
          </a:p>
          <a:p>
            <a:r>
              <a:rPr kumimoji="1" lang="en-US" altLang="ja-JP" dirty="0" err="1" smtClean="0">
                <a:sym typeface="Wingdings" pitchFamily="2" charset="2"/>
              </a:rPr>
              <a:t>hv</a:t>
            </a:r>
            <a:r>
              <a:rPr lang="ja-JP" altLang="en-US" dirty="0" smtClean="0">
                <a:sym typeface="Wingdings" pitchFamily="2" charset="2"/>
              </a:rPr>
              <a:t>（</a:t>
            </a:r>
            <a:r>
              <a:rPr lang="en-US" altLang="ja-JP" dirty="0" smtClean="0">
                <a:sym typeface="Wingdings" pitchFamily="2" charset="2"/>
              </a:rPr>
              <a:t>147 nm</a:t>
            </a:r>
            <a:r>
              <a:rPr lang="ja-JP" altLang="en-US" dirty="0" smtClean="0">
                <a:sym typeface="Wingdings" pitchFamily="2" charset="2"/>
              </a:rPr>
              <a:t>）</a:t>
            </a:r>
            <a:r>
              <a:rPr kumimoji="1" lang="en-US" altLang="ja-JP" dirty="0" smtClean="0">
                <a:sym typeface="Wingdings" pitchFamily="2" charset="2"/>
              </a:rPr>
              <a:t>+ </a:t>
            </a:r>
            <a:r>
              <a:rPr kumimoji="1" lang="ja-JP" altLang="en-US" dirty="0" smtClean="0">
                <a:sym typeface="Wingdings" pitchFamily="2" charset="2"/>
              </a:rPr>
              <a:t>蛍光体 </a:t>
            </a:r>
            <a:r>
              <a:rPr kumimoji="1" lang="en-US" altLang="ja-JP" dirty="0" smtClean="0">
                <a:sym typeface="Wingdings" pitchFamily="2" charset="2"/>
              </a:rPr>
              <a:t> </a:t>
            </a:r>
            <a:r>
              <a:rPr kumimoji="1" lang="ja-JP" altLang="en-US" dirty="0" smtClean="0">
                <a:sym typeface="Wingdings" pitchFamily="2" charset="2"/>
              </a:rPr>
              <a:t>蛍光</a:t>
            </a:r>
            <a:r>
              <a:rPr kumimoji="1" lang="en-US" altLang="ja-JP" dirty="0" smtClean="0">
                <a:sym typeface="Wingdings" pitchFamily="2" charset="2"/>
              </a:rPr>
              <a:t>(R,G,B)</a:t>
            </a:r>
            <a:endParaRPr kumimoji="1" lang="ja-JP" altLang="en-US" dirty="0"/>
          </a:p>
        </p:txBody>
      </p:sp>
      <p:pic>
        <p:nvPicPr>
          <p:cNvPr id="22530" name="Picture 2" descr="http://ca8.upanh.com/15.290.19566358.Z7p0/fig1.gif"/>
          <p:cNvPicPr>
            <a:picLocks noChangeAspect="1" noChangeArrowheads="1"/>
          </p:cNvPicPr>
          <p:nvPr/>
        </p:nvPicPr>
        <p:blipFill>
          <a:blip r:embed="rId3" cstate="print"/>
          <a:srcRect/>
          <a:stretch>
            <a:fillRect/>
          </a:stretch>
        </p:blipFill>
        <p:spPr bwMode="auto">
          <a:xfrm>
            <a:off x="0" y="3068960"/>
            <a:ext cx="4211960" cy="3305175"/>
          </a:xfrm>
          <a:prstGeom prst="rect">
            <a:avLst/>
          </a:prstGeom>
          <a:noFill/>
        </p:spPr>
      </p:pic>
      <p:sp>
        <p:nvSpPr>
          <p:cNvPr id="10" name="テキスト ボックス 9"/>
          <p:cNvSpPr txBox="1"/>
          <p:nvPr/>
        </p:nvSpPr>
        <p:spPr>
          <a:xfrm>
            <a:off x="755576" y="6021288"/>
            <a:ext cx="800219" cy="276999"/>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ja-JP" altLang="en-US" sz="1200" smtClean="0"/>
              <a:t>基底状態</a:t>
            </a:r>
            <a:endParaRPr kumimoji="1" lang="ja-JP" altLang="en-US" sz="1200"/>
          </a:p>
        </p:txBody>
      </p:sp>
      <p:sp>
        <p:nvSpPr>
          <p:cNvPr id="11" name="テキスト ボックス 10"/>
          <p:cNvSpPr txBox="1"/>
          <p:nvPr/>
        </p:nvSpPr>
        <p:spPr>
          <a:xfrm>
            <a:off x="467544" y="5013176"/>
            <a:ext cx="726481" cy="276999"/>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altLang="ja-JP" sz="1200" dirty="0" smtClean="0"/>
              <a:t>185 nm</a:t>
            </a:r>
            <a:endParaRPr kumimoji="1" lang="ja-JP" altLang="en-US" sz="1200" dirty="0"/>
          </a:p>
        </p:txBody>
      </p:sp>
      <p:sp>
        <p:nvSpPr>
          <p:cNvPr id="12" name="テキスト ボックス 11"/>
          <p:cNvSpPr txBox="1"/>
          <p:nvPr/>
        </p:nvSpPr>
        <p:spPr>
          <a:xfrm>
            <a:off x="1331640" y="5301208"/>
            <a:ext cx="726481" cy="276999"/>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altLang="ja-JP" sz="1200" smtClean="0"/>
              <a:t>254 nm</a:t>
            </a:r>
            <a:endParaRPr kumimoji="1" lang="ja-JP" altLang="en-US" sz="12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966774" y="2694694"/>
            <a:ext cx="7205626" cy="3614626"/>
          </a:xfrm>
          <a:prstGeom prst="rect">
            <a:avLst/>
          </a:prstGeom>
          <a:noFill/>
          <a:ln w="9525">
            <a:noFill/>
            <a:miter lim="800000"/>
            <a:headEnd/>
            <a:tailEnd/>
          </a:ln>
          <a:effectLst/>
        </p:spPr>
      </p:pic>
      <p:sp>
        <p:nvSpPr>
          <p:cNvPr id="3" name="テキスト ボックス 2"/>
          <p:cNvSpPr txBox="1"/>
          <p:nvPr/>
        </p:nvSpPr>
        <p:spPr>
          <a:xfrm>
            <a:off x="0" y="-27384"/>
            <a:ext cx="9144000" cy="1323439"/>
          </a:xfrm>
          <a:prstGeom prst="rect">
            <a:avLst/>
          </a:prstGeom>
          <a:noFill/>
        </p:spPr>
        <p:txBody>
          <a:bodyPr wrap="square" rtlCol="0">
            <a:spAutoFit/>
          </a:bodyPr>
          <a:lstStyle/>
          <a:p>
            <a:pPr algn="ctr"/>
            <a:r>
              <a:rPr kumimoji="1" lang="en-US" altLang="ja-JP" sz="4000" dirty="0" smtClean="0">
                <a:solidFill>
                  <a:schemeClr val="bg1"/>
                </a:solidFill>
                <a:effectLst>
                  <a:outerShdw blurRad="38100" dist="38100" dir="2700000" algn="tl">
                    <a:srgbClr val="000000">
                      <a:alpha val="43137"/>
                    </a:srgbClr>
                  </a:outerShdw>
                </a:effectLst>
              </a:rPr>
              <a:t>PDP</a:t>
            </a:r>
            <a:r>
              <a:rPr kumimoji="1" lang="ja-JP" altLang="en-US" sz="4000" dirty="0" smtClean="0">
                <a:solidFill>
                  <a:schemeClr val="bg1"/>
                </a:solidFill>
                <a:effectLst>
                  <a:outerShdw blurRad="38100" dist="38100" dir="2700000" algn="tl">
                    <a:srgbClr val="000000">
                      <a:alpha val="43137"/>
                    </a:srgbClr>
                  </a:outerShdw>
                </a:effectLst>
              </a:rPr>
              <a:t>の電極構造</a:t>
            </a:r>
            <a:endParaRPr kumimoji="1" lang="en-US" altLang="ja-JP" sz="4000" dirty="0" smtClean="0">
              <a:solidFill>
                <a:schemeClr val="bg1"/>
              </a:solidFill>
              <a:effectLst>
                <a:outerShdw blurRad="38100" dist="38100" dir="2700000" algn="tl">
                  <a:srgbClr val="000000">
                    <a:alpha val="43137"/>
                  </a:srgbClr>
                </a:outerShdw>
              </a:effectLst>
            </a:endParaRPr>
          </a:p>
          <a:p>
            <a:pPr algn="ctr"/>
            <a:r>
              <a:rPr kumimoji="1" lang="ja-JP" altLang="en-US" sz="4000" dirty="0" smtClean="0">
                <a:solidFill>
                  <a:schemeClr val="bg1"/>
                </a:solidFill>
                <a:effectLst>
                  <a:outerShdw blurRad="38100" dist="38100" dir="2700000" algn="tl">
                    <a:srgbClr val="000000">
                      <a:alpha val="43137"/>
                    </a:srgbClr>
                  </a:outerShdw>
                </a:effectLst>
              </a:rPr>
              <a:t>面放電型と垂直放電型</a:t>
            </a:r>
            <a:endParaRPr kumimoji="1" lang="ja-JP" altLang="en-US" sz="4000"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p:nvPr/>
        </p:nvPicPr>
        <p:blipFill>
          <a:blip r:embed="rId2" cstate="print"/>
          <a:srcRect l="3398" t="4755" r="4865" b="20756"/>
          <a:stretch>
            <a:fillRect/>
          </a:stretch>
        </p:blipFill>
        <p:spPr bwMode="auto">
          <a:xfrm>
            <a:off x="0" y="3429000"/>
            <a:ext cx="5832648" cy="3312368"/>
          </a:xfrm>
          <a:prstGeom prst="rect">
            <a:avLst/>
          </a:prstGeom>
          <a:noFill/>
          <a:ln w="9525">
            <a:noFill/>
            <a:miter lim="800000"/>
            <a:headEnd/>
            <a:tailEnd/>
          </a:ln>
        </p:spPr>
      </p:pic>
      <p:sp>
        <p:nvSpPr>
          <p:cNvPr id="3" name="テキスト ボックス 2"/>
          <p:cNvSpPr txBox="1"/>
          <p:nvPr/>
        </p:nvSpPr>
        <p:spPr>
          <a:xfrm>
            <a:off x="0" y="-27384"/>
            <a:ext cx="9144000" cy="1323439"/>
          </a:xfrm>
          <a:prstGeom prst="rect">
            <a:avLst/>
          </a:prstGeom>
          <a:noFill/>
        </p:spPr>
        <p:txBody>
          <a:bodyPr wrap="square" rtlCol="0">
            <a:spAutoFit/>
          </a:bodyPr>
          <a:lstStyle/>
          <a:p>
            <a:pPr algn="ctr"/>
            <a:r>
              <a:rPr kumimoji="1" lang="ja-JP" altLang="en-US" sz="4000" dirty="0" smtClean="0">
                <a:solidFill>
                  <a:schemeClr val="bg1"/>
                </a:solidFill>
                <a:effectLst>
                  <a:outerShdw blurRad="38100" dist="38100" dir="2700000" algn="tl">
                    <a:srgbClr val="000000">
                      <a:alpha val="43137"/>
                    </a:srgbClr>
                  </a:outerShdw>
                </a:effectLst>
              </a:rPr>
              <a:t>誘電体バリア放電の放電機構と</a:t>
            </a:r>
            <a:endParaRPr kumimoji="1" lang="en-US" altLang="ja-JP" sz="4000" dirty="0" smtClean="0">
              <a:solidFill>
                <a:schemeClr val="bg1"/>
              </a:solidFill>
              <a:effectLst>
                <a:outerShdw blurRad="38100" dist="38100" dir="2700000" algn="tl">
                  <a:srgbClr val="000000">
                    <a:alpha val="43137"/>
                  </a:srgbClr>
                </a:outerShdw>
              </a:effectLst>
            </a:endParaRPr>
          </a:p>
          <a:p>
            <a:pPr algn="ctr"/>
            <a:r>
              <a:rPr lang="ja-JP" altLang="en-US" sz="4000" dirty="0" smtClean="0">
                <a:solidFill>
                  <a:schemeClr val="bg1"/>
                </a:solidFill>
                <a:effectLst>
                  <a:outerShdw blurRad="38100" dist="38100" dir="2700000" algn="tl">
                    <a:srgbClr val="000000">
                      <a:alpha val="43137"/>
                    </a:srgbClr>
                  </a:outerShdw>
                </a:effectLst>
              </a:rPr>
              <a:t>蓄積電荷の効果</a:t>
            </a:r>
            <a:endParaRPr kumimoji="1" lang="ja-JP" altLang="en-US" sz="4000" dirty="0">
              <a:solidFill>
                <a:schemeClr val="bg1"/>
              </a:solidFill>
              <a:effectLst>
                <a:outerShdw blurRad="38100" dist="38100" dir="2700000" algn="tl">
                  <a:srgbClr val="000000">
                    <a:alpha val="43137"/>
                  </a:srgbClr>
                </a:outerShdw>
              </a:effectLst>
            </a:endParaRPr>
          </a:p>
        </p:txBody>
      </p:sp>
      <p:pic>
        <p:nvPicPr>
          <p:cNvPr id="4" name="Picture 2"/>
          <p:cNvPicPr>
            <a:picLocks noChangeAspect="1" noChangeArrowheads="1"/>
          </p:cNvPicPr>
          <p:nvPr/>
        </p:nvPicPr>
        <p:blipFill>
          <a:blip r:embed="rId3" cstate="print"/>
          <a:srcRect l="24381" r="26046" b="10533"/>
          <a:stretch>
            <a:fillRect/>
          </a:stretch>
        </p:blipFill>
        <p:spPr bwMode="auto">
          <a:xfrm>
            <a:off x="5945405" y="3628515"/>
            <a:ext cx="3091091" cy="2896829"/>
          </a:xfrm>
          <a:prstGeom prst="rect">
            <a:avLst/>
          </a:prstGeom>
          <a:noFill/>
          <a:ln w="9525">
            <a:noFill/>
            <a:miter lim="800000"/>
            <a:headEnd/>
            <a:tailEnd/>
          </a:ln>
        </p:spPr>
      </p:pic>
      <p:sp>
        <p:nvSpPr>
          <p:cNvPr id="5" name="テキスト ボックス 4"/>
          <p:cNvSpPr txBox="1"/>
          <p:nvPr/>
        </p:nvSpPr>
        <p:spPr>
          <a:xfrm>
            <a:off x="971600" y="1325667"/>
            <a:ext cx="7200800" cy="2031325"/>
          </a:xfrm>
          <a:prstGeom prst="rect">
            <a:avLst/>
          </a:prstGeom>
          <a:noFill/>
        </p:spPr>
        <p:txBody>
          <a:bodyPr wrap="square" rtlCol="0">
            <a:spAutoFit/>
          </a:bodyPr>
          <a:lstStyle/>
          <a:p>
            <a:pPr marL="1076325" indent="-1076325"/>
            <a:r>
              <a:rPr kumimoji="1" lang="en-US" altLang="ja-JP" sz="1400" dirty="0" smtClean="0"/>
              <a:t>Phase 1	</a:t>
            </a:r>
            <a:r>
              <a:rPr kumimoji="1" lang="ja-JP" altLang="en-US" sz="1400" dirty="0" smtClean="0"/>
              <a:t>電極間に電圧印加</a:t>
            </a:r>
            <a:r>
              <a:rPr kumimoji="1" lang="en-US" altLang="ja-JP" sz="1400" dirty="0" smtClean="0">
                <a:sym typeface="Wingdings" pitchFamily="2" charset="2"/>
              </a:rPr>
              <a:t></a:t>
            </a:r>
            <a:r>
              <a:rPr kumimoji="1" lang="ja-JP" altLang="en-US" sz="1400" dirty="0" smtClean="0">
                <a:sym typeface="Wingdings" pitchFamily="2" charset="2"/>
              </a:rPr>
              <a:t>誘電体間にも電圧印加</a:t>
            </a:r>
            <a:endParaRPr kumimoji="1" lang="en-US" altLang="ja-JP" sz="1400" dirty="0" smtClean="0"/>
          </a:p>
          <a:p>
            <a:pPr marL="1076325" indent="-1076325"/>
            <a:r>
              <a:rPr lang="en-US" altLang="ja-JP" sz="1400" dirty="0" smtClean="0"/>
              <a:t>Phase 2	</a:t>
            </a:r>
            <a:r>
              <a:rPr lang="ja-JP" altLang="en-US" sz="1400" dirty="0" smtClean="0"/>
              <a:t>誘電体間で放電開始（正負電荷生成）</a:t>
            </a:r>
            <a:endParaRPr lang="en-US" altLang="ja-JP" sz="1400" dirty="0" smtClean="0"/>
          </a:p>
          <a:p>
            <a:pPr marL="1076325" indent="-1076325"/>
            <a:r>
              <a:rPr kumimoji="1" lang="en-US" altLang="ja-JP" sz="1400" dirty="0" smtClean="0"/>
              <a:t>Phase 3	</a:t>
            </a:r>
            <a:r>
              <a:rPr kumimoji="1" lang="ja-JP" altLang="en-US" sz="1400" dirty="0" smtClean="0"/>
              <a:t>誘電体表面に電荷蓄積</a:t>
            </a:r>
            <a:endParaRPr kumimoji="1" lang="en-US" altLang="ja-JP" sz="1400" dirty="0" smtClean="0"/>
          </a:p>
          <a:p>
            <a:pPr marL="1076325" indent="-1076325"/>
            <a:r>
              <a:rPr lang="en-US" altLang="ja-JP" sz="1400" dirty="0" smtClean="0"/>
              <a:t>	</a:t>
            </a:r>
            <a:r>
              <a:rPr lang="en-US" altLang="ja-JP" sz="1400" dirty="0" smtClean="0">
                <a:sym typeface="Wingdings" pitchFamily="2" charset="2"/>
              </a:rPr>
              <a:t></a:t>
            </a:r>
            <a:r>
              <a:rPr kumimoji="1" lang="ja-JP" altLang="en-US" sz="1400" dirty="0" smtClean="0"/>
              <a:t>印加電圧をうち消す電圧が誘電体に発生</a:t>
            </a:r>
            <a:endParaRPr kumimoji="1" lang="en-US" altLang="ja-JP" sz="1400" dirty="0" smtClean="0"/>
          </a:p>
          <a:p>
            <a:pPr marL="1076325" indent="-1076325"/>
            <a:r>
              <a:rPr lang="en-US" altLang="ja-JP" sz="1400" dirty="0" smtClean="0"/>
              <a:t>	</a:t>
            </a:r>
            <a:r>
              <a:rPr lang="en-US" altLang="ja-JP" sz="1400" dirty="0" smtClean="0">
                <a:sym typeface="Wingdings" pitchFamily="2" charset="2"/>
              </a:rPr>
              <a:t></a:t>
            </a:r>
            <a:r>
              <a:rPr lang="ja-JP" altLang="en-US" sz="1400" dirty="0" smtClean="0">
                <a:sym typeface="Wingdings" pitchFamily="2" charset="2"/>
              </a:rPr>
              <a:t>放電停止</a:t>
            </a:r>
            <a:endParaRPr lang="en-US" altLang="ja-JP" sz="1400" dirty="0" smtClean="0"/>
          </a:p>
          <a:p>
            <a:pPr marL="1076325" indent="-1076325"/>
            <a:r>
              <a:rPr lang="en-US" altLang="ja-JP" sz="1400" dirty="0" smtClean="0"/>
              <a:t>Phase 4	</a:t>
            </a:r>
            <a:r>
              <a:rPr lang="ja-JP" altLang="en-US" sz="1400" dirty="0" smtClean="0"/>
              <a:t>逆符号の電圧を印加</a:t>
            </a:r>
            <a:endParaRPr lang="en-US" altLang="ja-JP" sz="1400" dirty="0" smtClean="0"/>
          </a:p>
          <a:p>
            <a:pPr marL="1076325" indent="-1076325"/>
            <a:r>
              <a:rPr lang="en-US" altLang="ja-JP" sz="1400" dirty="0" smtClean="0"/>
              <a:t>	</a:t>
            </a:r>
            <a:r>
              <a:rPr lang="en-US" altLang="ja-JP" sz="1400" dirty="0" smtClean="0">
                <a:sym typeface="Wingdings" pitchFamily="2" charset="2"/>
              </a:rPr>
              <a:t></a:t>
            </a:r>
            <a:r>
              <a:rPr lang="ja-JP" altLang="en-US" sz="1400" dirty="0" smtClean="0">
                <a:sym typeface="Wingdings" pitchFamily="2" charset="2"/>
              </a:rPr>
              <a:t>この場合，先の蓄積電荷による誘電体の電圧は誘電体間の電圧が印加電圧より大きくなる向きにかかる</a:t>
            </a:r>
            <a:endParaRPr lang="en-US" altLang="ja-JP" sz="1400" dirty="0" smtClean="0"/>
          </a:p>
          <a:p>
            <a:pPr marL="1076325" indent="-1076325"/>
            <a:r>
              <a:rPr kumimoji="1" lang="en-US" altLang="ja-JP" sz="1400" dirty="0" smtClean="0"/>
              <a:t>Phase 5	</a:t>
            </a:r>
            <a:r>
              <a:rPr kumimoji="1" lang="en-US" altLang="ja-JP" sz="1400" dirty="0" smtClean="0">
                <a:sym typeface="Wingdings" pitchFamily="2" charset="2"/>
              </a:rPr>
              <a:t></a:t>
            </a:r>
            <a:r>
              <a:rPr kumimoji="1" lang="ja-JP" altLang="en-US" sz="1400" dirty="0" smtClean="0">
                <a:sym typeface="Wingdings" pitchFamily="2" charset="2"/>
              </a:rPr>
              <a:t>最初の放電よりも低電圧で放電開始</a:t>
            </a:r>
            <a:endParaRPr kumimoji="1" lang="ja-JP" altLang="en-US" sz="14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354410" y="1961852"/>
            <a:ext cx="6457950" cy="4635500"/>
          </a:xfrm>
          <a:prstGeom prst="rect">
            <a:avLst/>
          </a:prstGeom>
          <a:noFill/>
          <a:ln w="9525">
            <a:noFill/>
            <a:miter lim="800000"/>
            <a:headEnd/>
            <a:tailEnd/>
          </a:ln>
          <a:effectLst/>
        </p:spPr>
      </p:pic>
      <p:sp>
        <p:nvSpPr>
          <p:cNvPr id="3" name="テキスト ボックス 2"/>
          <p:cNvSpPr txBox="1"/>
          <p:nvPr/>
        </p:nvSpPr>
        <p:spPr>
          <a:xfrm>
            <a:off x="0" y="-27384"/>
            <a:ext cx="9144000" cy="1323439"/>
          </a:xfrm>
          <a:prstGeom prst="rect">
            <a:avLst/>
          </a:prstGeom>
          <a:noFill/>
        </p:spPr>
        <p:txBody>
          <a:bodyPr wrap="square" rtlCol="0">
            <a:spAutoFit/>
          </a:bodyPr>
          <a:lstStyle/>
          <a:p>
            <a:pPr algn="ctr"/>
            <a:r>
              <a:rPr kumimoji="1" lang="en-US" altLang="ja-JP" sz="4000" dirty="0" smtClean="0">
                <a:solidFill>
                  <a:schemeClr val="bg1"/>
                </a:solidFill>
                <a:effectLst>
                  <a:outerShdw blurRad="38100" dist="38100" dir="2700000" algn="tl">
                    <a:srgbClr val="000000">
                      <a:alpha val="43137"/>
                    </a:srgbClr>
                  </a:outerShdw>
                </a:effectLst>
              </a:rPr>
              <a:t>PDP</a:t>
            </a:r>
            <a:r>
              <a:rPr kumimoji="1" lang="ja-JP" altLang="en-US" sz="4000" dirty="0" smtClean="0">
                <a:solidFill>
                  <a:schemeClr val="bg1"/>
                </a:solidFill>
                <a:effectLst>
                  <a:outerShdw blurRad="38100" dist="38100" dir="2700000" algn="tl">
                    <a:srgbClr val="000000">
                      <a:alpha val="43137"/>
                    </a:srgbClr>
                  </a:outerShdw>
                </a:effectLst>
              </a:rPr>
              <a:t>の電圧・電流波形と</a:t>
            </a:r>
            <a:endParaRPr kumimoji="1" lang="en-US" altLang="ja-JP" sz="4000" dirty="0" smtClean="0">
              <a:solidFill>
                <a:schemeClr val="bg1"/>
              </a:solidFill>
              <a:effectLst>
                <a:outerShdw blurRad="38100" dist="38100" dir="2700000" algn="tl">
                  <a:srgbClr val="000000">
                    <a:alpha val="43137"/>
                  </a:srgbClr>
                </a:outerShdw>
              </a:effectLst>
            </a:endParaRPr>
          </a:p>
          <a:p>
            <a:pPr algn="ctr"/>
            <a:r>
              <a:rPr kumimoji="1" lang="ja-JP" altLang="en-US" sz="4000" dirty="0" smtClean="0">
                <a:solidFill>
                  <a:schemeClr val="bg1"/>
                </a:solidFill>
                <a:effectLst>
                  <a:outerShdw blurRad="38100" dist="38100" dir="2700000" algn="tl">
                    <a:srgbClr val="000000">
                      <a:alpha val="43137"/>
                    </a:srgbClr>
                  </a:outerShdw>
                </a:effectLst>
              </a:rPr>
              <a:t>誘電体表面への電荷蓄積</a:t>
            </a:r>
            <a:endParaRPr kumimoji="1" lang="ja-JP" altLang="en-US" sz="4000"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272842"/>
            <a:ext cx="9144000" cy="707886"/>
          </a:xfrm>
          <a:prstGeom prst="rect">
            <a:avLst/>
          </a:prstGeom>
          <a:noFill/>
        </p:spPr>
        <p:txBody>
          <a:bodyPr wrap="square" rtlCol="0">
            <a:spAutoFit/>
          </a:bodyPr>
          <a:lstStyle/>
          <a:p>
            <a:pPr algn="ctr"/>
            <a:r>
              <a:rPr kumimoji="1" lang="en-US" altLang="ja-JP" sz="4000" dirty="0" smtClean="0">
                <a:solidFill>
                  <a:schemeClr val="bg1"/>
                </a:solidFill>
                <a:effectLst>
                  <a:outerShdw blurRad="38100" dist="38100" dir="2700000" algn="tl">
                    <a:srgbClr val="000000">
                      <a:alpha val="43137"/>
                    </a:srgbClr>
                  </a:outerShdw>
                </a:effectLst>
              </a:rPr>
              <a:t>PDP vs. LCD</a:t>
            </a:r>
            <a:endParaRPr kumimoji="1" lang="ja-JP" altLang="en-US" sz="4000" dirty="0">
              <a:solidFill>
                <a:schemeClr val="bg1"/>
              </a:solidFill>
              <a:effectLst>
                <a:outerShdw blurRad="38100" dist="38100" dir="2700000" algn="tl">
                  <a:srgbClr val="000000">
                    <a:alpha val="43137"/>
                  </a:srgbClr>
                </a:outerShdw>
              </a:effectLst>
            </a:endParaRPr>
          </a:p>
        </p:txBody>
      </p:sp>
      <p:sp>
        <p:nvSpPr>
          <p:cNvPr id="3" name="テキスト ボックス 2"/>
          <p:cNvSpPr txBox="1"/>
          <p:nvPr/>
        </p:nvSpPr>
        <p:spPr>
          <a:xfrm>
            <a:off x="971600" y="3284984"/>
            <a:ext cx="144016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kumimoji="1" lang="en-US" altLang="ja-JP" dirty="0" smtClean="0"/>
              <a:t>PDP</a:t>
            </a:r>
            <a:endParaRPr kumimoji="1" lang="ja-JP" altLang="en-US" dirty="0"/>
          </a:p>
        </p:txBody>
      </p:sp>
      <p:sp>
        <p:nvSpPr>
          <p:cNvPr id="4" name="テキスト ボックス 3"/>
          <p:cNvSpPr txBox="1"/>
          <p:nvPr/>
        </p:nvSpPr>
        <p:spPr>
          <a:xfrm>
            <a:off x="971600" y="1988840"/>
            <a:ext cx="144016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kumimoji="1" lang="en-US" altLang="ja-JP" dirty="0" smtClean="0"/>
              <a:t>LCD</a:t>
            </a:r>
            <a:endParaRPr kumimoji="1" lang="ja-JP" altLang="en-US" dirty="0"/>
          </a:p>
        </p:txBody>
      </p:sp>
      <p:sp>
        <p:nvSpPr>
          <p:cNvPr id="5" name="テキスト ボックス 4"/>
          <p:cNvSpPr txBox="1"/>
          <p:nvPr/>
        </p:nvSpPr>
        <p:spPr>
          <a:xfrm>
            <a:off x="251520" y="1547500"/>
            <a:ext cx="2160240"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kumimoji="1" lang="ja-JP" altLang="en-US" dirty="0" smtClean="0"/>
              <a:t>一昔前の比較</a:t>
            </a:r>
            <a:endParaRPr kumimoji="1" lang="ja-JP" altLang="en-US" dirty="0"/>
          </a:p>
        </p:txBody>
      </p:sp>
      <p:sp>
        <p:nvSpPr>
          <p:cNvPr id="6" name="テキスト ボックス 5"/>
          <p:cNvSpPr txBox="1"/>
          <p:nvPr/>
        </p:nvSpPr>
        <p:spPr>
          <a:xfrm>
            <a:off x="251520" y="4438853"/>
            <a:ext cx="2160240"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kumimoji="1" lang="ja-JP" altLang="en-US" dirty="0" smtClean="0"/>
              <a:t>現状</a:t>
            </a:r>
            <a:endParaRPr kumimoji="1" lang="ja-JP" altLang="en-US" dirty="0"/>
          </a:p>
        </p:txBody>
      </p:sp>
      <p:sp>
        <p:nvSpPr>
          <p:cNvPr id="7" name="テキスト ボックス 6"/>
          <p:cNvSpPr txBox="1"/>
          <p:nvPr/>
        </p:nvSpPr>
        <p:spPr>
          <a:xfrm>
            <a:off x="971600" y="5733256"/>
            <a:ext cx="144016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kumimoji="1" lang="en-US" altLang="ja-JP" dirty="0" smtClean="0"/>
              <a:t>PDP</a:t>
            </a:r>
            <a:endParaRPr kumimoji="1" lang="ja-JP" altLang="en-US" dirty="0"/>
          </a:p>
        </p:txBody>
      </p:sp>
      <p:sp>
        <p:nvSpPr>
          <p:cNvPr id="8" name="テキスト ボックス 7"/>
          <p:cNvSpPr txBox="1"/>
          <p:nvPr/>
        </p:nvSpPr>
        <p:spPr>
          <a:xfrm>
            <a:off x="971600" y="4870901"/>
            <a:ext cx="144016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kumimoji="1" lang="en-US" altLang="ja-JP" dirty="0" smtClean="0"/>
              <a:t>LCD</a:t>
            </a:r>
            <a:endParaRPr kumimoji="1" lang="ja-JP" altLang="en-US" dirty="0"/>
          </a:p>
        </p:txBody>
      </p:sp>
      <p:sp>
        <p:nvSpPr>
          <p:cNvPr id="9" name="テキスト ボックス 8"/>
          <p:cNvSpPr txBox="1"/>
          <p:nvPr/>
        </p:nvSpPr>
        <p:spPr>
          <a:xfrm>
            <a:off x="2411760" y="3284984"/>
            <a:ext cx="5955476" cy="923330"/>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kumimoji="1" lang="en-US" altLang="ja-JP" dirty="0" smtClean="0"/>
              <a:t>LCD</a:t>
            </a:r>
            <a:r>
              <a:rPr kumimoji="1" lang="ja-JP" altLang="en-US" dirty="0" smtClean="0"/>
              <a:t>と比べて高速動作．</a:t>
            </a:r>
            <a:endParaRPr kumimoji="1" lang="en-US" altLang="ja-JP" dirty="0" smtClean="0"/>
          </a:p>
          <a:p>
            <a:r>
              <a:rPr kumimoji="1" lang="ja-JP" altLang="en-US" dirty="0" smtClean="0"/>
              <a:t>大画面化が低コストで可能（印刷技術でパネル製作）．</a:t>
            </a:r>
            <a:endParaRPr kumimoji="1" lang="en-US" altLang="ja-JP" dirty="0" smtClean="0"/>
          </a:p>
          <a:p>
            <a:r>
              <a:rPr lang="ja-JP" altLang="en-US" dirty="0" smtClean="0"/>
              <a:t>小型画面を作るのが難しい．</a:t>
            </a:r>
            <a:endParaRPr kumimoji="1" lang="ja-JP" altLang="en-US" dirty="0"/>
          </a:p>
        </p:txBody>
      </p:sp>
      <p:sp>
        <p:nvSpPr>
          <p:cNvPr id="10" name="テキスト ボックス 9"/>
          <p:cNvSpPr txBox="1"/>
          <p:nvPr/>
        </p:nvSpPr>
        <p:spPr>
          <a:xfrm>
            <a:off x="2411760" y="1988840"/>
            <a:ext cx="5976664" cy="1200329"/>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kumimoji="1" lang="ja-JP" altLang="en-US" dirty="0" smtClean="0"/>
              <a:t>半導体微細加工技術でパネル製作（高コスト）．</a:t>
            </a:r>
            <a:endParaRPr kumimoji="1" lang="en-US" altLang="ja-JP" dirty="0" smtClean="0"/>
          </a:p>
          <a:p>
            <a:r>
              <a:rPr lang="ja-JP" altLang="en-US" dirty="0" smtClean="0"/>
              <a:t>超大画面化には難点あり．</a:t>
            </a:r>
            <a:endParaRPr lang="en-US" altLang="ja-JP" dirty="0" smtClean="0"/>
          </a:p>
          <a:p>
            <a:r>
              <a:rPr kumimoji="1" lang="ja-JP" altLang="en-US" dirty="0" smtClean="0"/>
              <a:t>高速動画に追従せず．</a:t>
            </a:r>
            <a:endParaRPr kumimoji="1" lang="en-US" altLang="ja-JP" dirty="0" smtClean="0"/>
          </a:p>
          <a:p>
            <a:r>
              <a:rPr lang="ja-JP" altLang="en-US" dirty="0" smtClean="0"/>
              <a:t>黒くっきり</a:t>
            </a:r>
            <a:r>
              <a:rPr lang="ja-JP" altLang="en-US" dirty="0" err="1" smtClean="0"/>
              <a:t>が</a:t>
            </a:r>
            <a:r>
              <a:rPr lang="ja-JP" altLang="en-US" dirty="0" smtClean="0"/>
              <a:t>難しい．</a:t>
            </a:r>
            <a:endParaRPr kumimoji="1" lang="ja-JP" altLang="en-US" dirty="0"/>
          </a:p>
        </p:txBody>
      </p:sp>
      <p:sp>
        <p:nvSpPr>
          <p:cNvPr id="11" name="テキスト ボックス 10"/>
          <p:cNvSpPr txBox="1"/>
          <p:nvPr/>
        </p:nvSpPr>
        <p:spPr>
          <a:xfrm>
            <a:off x="2411760" y="5733256"/>
            <a:ext cx="5976664" cy="64633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altLang="ja-JP" dirty="0" smtClean="0"/>
              <a:t>LCD</a:t>
            </a:r>
            <a:r>
              <a:rPr lang="ja-JP" altLang="en-US" dirty="0" smtClean="0"/>
              <a:t>の画面サイズが大型化（家庭用レベルでは</a:t>
            </a:r>
            <a:r>
              <a:rPr lang="en-US" altLang="ja-JP" dirty="0" smtClean="0"/>
              <a:t>LCD</a:t>
            </a:r>
            <a:r>
              <a:rPr lang="ja-JP" altLang="en-US" dirty="0" smtClean="0"/>
              <a:t>も対向している）．</a:t>
            </a:r>
            <a:r>
              <a:rPr lang="en-US" altLang="ja-JP" dirty="0" smtClean="0"/>
              <a:t>PDP</a:t>
            </a:r>
            <a:r>
              <a:rPr lang="ja-JP" altLang="en-US" dirty="0" smtClean="0"/>
              <a:t>は業務用の超大型市場を狙う？</a:t>
            </a:r>
            <a:endParaRPr kumimoji="1" lang="ja-JP" altLang="en-US" dirty="0"/>
          </a:p>
        </p:txBody>
      </p:sp>
      <p:sp>
        <p:nvSpPr>
          <p:cNvPr id="12" name="テキスト ボックス 11"/>
          <p:cNvSpPr txBox="1"/>
          <p:nvPr/>
        </p:nvSpPr>
        <p:spPr>
          <a:xfrm>
            <a:off x="2411760" y="4870901"/>
            <a:ext cx="5976664" cy="64633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kumimoji="1" lang="ja-JP" altLang="en-US" dirty="0" smtClean="0"/>
              <a:t>家庭用の大型ディスプレイもできるようになった．</a:t>
            </a:r>
            <a:endParaRPr kumimoji="1" lang="en-US" altLang="ja-JP" dirty="0" smtClean="0"/>
          </a:p>
          <a:p>
            <a:r>
              <a:rPr kumimoji="1" lang="ja-JP" altLang="en-US" dirty="0" smtClean="0"/>
              <a:t>「黒」の問題，「見る角度」の問題，が概ね解決．</a:t>
            </a:r>
            <a:endParaRPr kumimoji="1" lang="ja-JP" alt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2636912"/>
            <a:ext cx="9144000" cy="1569660"/>
          </a:xfrm>
          <a:prstGeom prst="rect">
            <a:avLst/>
          </a:prstGeom>
          <a:noFill/>
        </p:spPr>
        <p:txBody>
          <a:bodyPr wrap="square" rtlCol="0">
            <a:spAutoFit/>
          </a:bodyPr>
          <a:lstStyle/>
          <a:p>
            <a:pPr algn="ctr"/>
            <a:r>
              <a:rPr kumimoji="1" lang="en-US" altLang="ja-JP" sz="9600" dirty="0" smtClean="0">
                <a:solidFill>
                  <a:schemeClr val="bg1"/>
                </a:solidFill>
                <a:effectLst>
                  <a:outerShdw blurRad="38100" dist="38100" dir="2700000" algn="tl">
                    <a:srgbClr val="000000">
                      <a:alpha val="43137"/>
                    </a:srgbClr>
                  </a:outerShdw>
                </a:effectLst>
              </a:rPr>
              <a:t>LED</a:t>
            </a:r>
            <a:endParaRPr kumimoji="1" lang="ja-JP" altLang="en-US" sz="9600"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23528" y="1916832"/>
            <a:ext cx="4219575" cy="40005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788024" y="1916832"/>
            <a:ext cx="4019550" cy="4010025"/>
          </a:xfrm>
          <a:prstGeom prst="rect">
            <a:avLst/>
          </a:prstGeom>
          <a:noFill/>
          <a:ln w="9525">
            <a:noFill/>
            <a:miter lim="800000"/>
            <a:headEnd/>
            <a:tailEnd/>
          </a:ln>
        </p:spPr>
      </p:pic>
      <p:sp>
        <p:nvSpPr>
          <p:cNvPr id="4" name="テキスト ボックス 3"/>
          <p:cNvSpPr txBox="1"/>
          <p:nvPr/>
        </p:nvSpPr>
        <p:spPr>
          <a:xfrm>
            <a:off x="0" y="-27384"/>
            <a:ext cx="9144000" cy="1323439"/>
          </a:xfrm>
          <a:prstGeom prst="rect">
            <a:avLst/>
          </a:prstGeom>
          <a:noFill/>
        </p:spPr>
        <p:txBody>
          <a:bodyPr wrap="square" rtlCol="0">
            <a:spAutoFit/>
          </a:bodyPr>
          <a:lstStyle/>
          <a:p>
            <a:pPr algn="ctr"/>
            <a:r>
              <a:rPr lang="ja-JP" altLang="en-US" sz="4000" dirty="0" smtClean="0">
                <a:solidFill>
                  <a:schemeClr val="bg1"/>
                </a:solidFill>
                <a:effectLst>
                  <a:outerShdw blurRad="38100" dist="38100" dir="2700000" algn="tl">
                    <a:srgbClr val="000000">
                      <a:alpha val="43137"/>
                    </a:srgbClr>
                  </a:outerShdw>
                </a:effectLst>
              </a:rPr>
              <a:t>発光ダイオードと</a:t>
            </a:r>
            <a:endParaRPr lang="en-US" altLang="ja-JP" sz="4000" dirty="0" smtClean="0">
              <a:solidFill>
                <a:schemeClr val="bg1"/>
              </a:solidFill>
              <a:effectLst>
                <a:outerShdw blurRad="38100" dist="38100" dir="2700000" algn="tl">
                  <a:srgbClr val="000000">
                    <a:alpha val="43137"/>
                  </a:srgbClr>
                </a:outerShdw>
              </a:effectLst>
            </a:endParaRPr>
          </a:p>
          <a:p>
            <a:pPr algn="ctr"/>
            <a:r>
              <a:rPr lang="ja-JP" altLang="en-US" sz="4000" dirty="0" smtClean="0">
                <a:solidFill>
                  <a:schemeClr val="bg1"/>
                </a:solidFill>
                <a:effectLst>
                  <a:outerShdw blurRad="38100" dist="38100" dir="2700000" algn="tl">
                    <a:srgbClr val="000000">
                      <a:alpha val="43137"/>
                    </a:srgbClr>
                  </a:outerShdw>
                </a:effectLst>
              </a:rPr>
              <a:t>ディスプレイへの応用</a:t>
            </a:r>
            <a:endParaRPr kumimoji="1" lang="ja-JP" altLang="en-US" sz="4000"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272842"/>
            <a:ext cx="9144000" cy="707886"/>
          </a:xfrm>
          <a:prstGeom prst="rect">
            <a:avLst/>
          </a:prstGeom>
          <a:noFill/>
        </p:spPr>
        <p:txBody>
          <a:bodyPr wrap="square" rtlCol="0">
            <a:spAutoFit/>
          </a:bodyPr>
          <a:lstStyle/>
          <a:p>
            <a:pPr algn="ctr"/>
            <a:r>
              <a:rPr lang="ja-JP" altLang="en-US" sz="4000" dirty="0" smtClean="0">
                <a:solidFill>
                  <a:schemeClr val="bg1"/>
                </a:solidFill>
                <a:effectLst>
                  <a:outerShdw blurRad="38100" dist="38100" dir="2700000" algn="tl">
                    <a:srgbClr val="000000">
                      <a:alpha val="43137"/>
                    </a:srgbClr>
                  </a:outerShdw>
                </a:effectLst>
              </a:rPr>
              <a:t>発光ダイオードとその原理</a:t>
            </a:r>
            <a:endParaRPr kumimoji="1" lang="ja-JP" altLang="en-US" sz="4000" dirty="0">
              <a:solidFill>
                <a:schemeClr val="bg1"/>
              </a:solidFill>
              <a:effectLst>
                <a:outerShdw blurRad="38100" dist="38100" dir="2700000" algn="tl">
                  <a:srgbClr val="000000">
                    <a:alpha val="43137"/>
                  </a:srgbClr>
                </a:outerShdw>
              </a:effectLst>
            </a:endParaRPr>
          </a:p>
        </p:txBody>
      </p:sp>
      <p:sp>
        <p:nvSpPr>
          <p:cNvPr id="6" name="テキスト ボックス 5"/>
          <p:cNvSpPr txBox="1"/>
          <p:nvPr/>
        </p:nvSpPr>
        <p:spPr>
          <a:xfrm>
            <a:off x="4804350" y="1628800"/>
            <a:ext cx="4088130" cy="1200329"/>
          </a:xfrm>
          <a:prstGeom prst="rect">
            <a:avLst/>
          </a:prstGeom>
          <a:noFill/>
        </p:spPr>
        <p:txBody>
          <a:bodyPr wrap="square" rtlCol="0">
            <a:spAutoFit/>
          </a:bodyPr>
          <a:lstStyle/>
          <a:p>
            <a:pPr algn="just"/>
            <a:r>
              <a:rPr kumimoji="1" lang="en-US" altLang="ja-JP" dirty="0" err="1" smtClean="0"/>
              <a:t>pn</a:t>
            </a:r>
            <a:r>
              <a:rPr kumimoji="1" lang="ja-JP" altLang="en-US" dirty="0" smtClean="0"/>
              <a:t>接合の順方向バイアス空乏層に注入された電子と正孔が再結合した際に，半導体のバンドギャップに相当するエネルギーを光として放出する．</a:t>
            </a:r>
            <a:endParaRPr kumimoji="1" lang="en-US" altLang="ja-JP" dirty="0" smtClean="0"/>
          </a:p>
        </p:txBody>
      </p:sp>
      <p:sp>
        <p:nvSpPr>
          <p:cNvPr id="7" name="テキスト ボックス 6"/>
          <p:cNvSpPr txBox="1"/>
          <p:nvPr/>
        </p:nvSpPr>
        <p:spPr>
          <a:xfrm>
            <a:off x="4804350" y="4149080"/>
            <a:ext cx="4088130" cy="369332"/>
          </a:xfrm>
          <a:prstGeom prst="rect">
            <a:avLst/>
          </a:prstGeom>
          <a:noFill/>
        </p:spPr>
        <p:txBody>
          <a:bodyPr wrap="square" rtlCol="0">
            <a:spAutoFit/>
          </a:bodyPr>
          <a:lstStyle/>
          <a:p>
            <a:pPr algn="just"/>
            <a:r>
              <a:rPr kumimoji="1" lang="en-US" altLang="ja-JP" dirty="0" err="1" smtClean="0"/>
              <a:t>pn</a:t>
            </a:r>
            <a:r>
              <a:rPr kumimoji="1" lang="ja-JP" altLang="en-US" dirty="0" smtClean="0"/>
              <a:t>接合が良く光るための要件</a:t>
            </a:r>
            <a:endParaRPr kumimoji="1" lang="en-US" altLang="ja-JP" dirty="0" smtClean="0"/>
          </a:p>
        </p:txBody>
      </p:sp>
      <p:sp>
        <p:nvSpPr>
          <p:cNvPr id="8" name="テキスト ボックス 7"/>
          <p:cNvSpPr txBox="1"/>
          <p:nvPr/>
        </p:nvSpPr>
        <p:spPr>
          <a:xfrm>
            <a:off x="4804350" y="4764053"/>
            <a:ext cx="4088130" cy="646331"/>
          </a:xfrm>
          <a:prstGeom prst="rect">
            <a:avLst/>
          </a:prstGeom>
          <a:noFill/>
        </p:spPr>
        <p:txBody>
          <a:bodyPr wrap="square" rtlCol="0">
            <a:spAutoFit/>
          </a:bodyPr>
          <a:lstStyle/>
          <a:p>
            <a:pPr algn="just"/>
            <a:r>
              <a:rPr lang="ja-JP" altLang="en-US" dirty="0" smtClean="0"/>
              <a:t>電子・正孔の再結合の際に光以外のエネルギーになりにくいこと</a:t>
            </a:r>
            <a:endParaRPr kumimoji="1" lang="en-US" altLang="ja-JP" dirty="0" smtClean="0"/>
          </a:p>
        </p:txBody>
      </p:sp>
      <p:sp>
        <p:nvSpPr>
          <p:cNvPr id="9" name="テキスト ボックス 8"/>
          <p:cNvSpPr txBox="1"/>
          <p:nvPr/>
        </p:nvSpPr>
        <p:spPr>
          <a:xfrm>
            <a:off x="4804350" y="5567174"/>
            <a:ext cx="4088130" cy="646331"/>
          </a:xfrm>
          <a:prstGeom prst="rect">
            <a:avLst/>
          </a:prstGeom>
          <a:noFill/>
        </p:spPr>
        <p:txBody>
          <a:bodyPr wrap="square" rtlCol="0">
            <a:spAutoFit/>
          </a:bodyPr>
          <a:lstStyle/>
          <a:p>
            <a:pPr algn="just"/>
            <a:r>
              <a:rPr kumimoji="1" lang="ja-JP" altLang="en-US" dirty="0" smtClean="0"/>
              <a:t>電子と正孔が再結合しやすい構造となっていること</a:t>
            </a:r>
            <a:endParaRPr kumimoji="1" lang="en-US" altLang="ja-JP" dirty="0" smtClean="0"/>
          </a:p>
        </p:txBody>
      </p:sp>
      <p:sp>
        <p:nvSpPr>
          <p:cNvPr id="10" name="テキスト ボックス 9"/>
          <p:cNvSpPr txBox="1"/>
          <p:nvPr/>
        </p:nvSpPr>
        <p:spPr>
          <a:xfrm>
            <a:off x="4804350" y="3203684"/>
            <a:ext cx="4088130" cy="369332"/>
          </a:xfrm>
          <a:prstGeom prst="rect">
            <a:avLst/>
          </a:prstGeom>
          <a:noFill/>
        </p:spPr>
        <p:txBody>
          <a:bodyPr wrap="square" rtlCol="0">
            <a:spAutoFit/>
          </a:bodyPr>
          <a:lstStyle/>
          <a:p>
            <a:pPr algn="just"/>
            <a:r>
              <a:rPr kumimoji="1" lang="ja-JP" altLang="en-US" dirty="0" smtClean="0"/>
              <a:t>但し，何でも光る訳ではない</a:t>
            </a:r>
            <a:endParaRPr kumimoji="1" lang="en-US" altLang="ja-JP" dirty="0" smtClean="0"/>
          </a:p>
        </p:txBody>
      </p:sp>
      <p:pic>
        <p:nvPicPr>
          <p:cNvPr id="1026" name="Picture 2"/>
          <p:cNvPicPr>
            <a:picLocks noChangeAspect="1" noChangeArrowheads="1"/>
          </p:cNvPicPr>
          <p:nvPr/>
        </p:nvPicPr>
        <p:blipFill>
          <a:blip r:embed="rId2" cstate="print"/>
          <a:srcRect/>
          <a:stretch>
            <a:fillRect/>
          </a:stretch>
        </p:blipFill>
        <p:spPr bwMode="auto">
          <a:xfrm>
            <a:off x="395536" y="1556792"/>
            <a:ext cx="3816424" cy="4877989"/>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27384"/>
            <a:ext cx="9144000" cy="1323439"/>
          </a:xfrm>
          <a:prstGeom prst="rect">
            <a:avLst/>
          </a:prstGeom>
          <a:noFill/>
        </p:spPr>
        <p:txBody>
          <a:bodyPr wrap="square" rtlCol="0">
            <a:spAutoFit/>
          </a:bodyPr>
          <a:lstStyle/>
          <a:p>
            <a:pPr algn="ctr"/>
            <a:r>
              <a:rPr lang="ja-JP" altLang="en-US" sz="4000" dirty="0" smtClean="0">
                <a:solidFill>
                  <a:schemeClr val="bg1"/>
                </a:solidFill>
                <a:effectLst>
                  <a:outerShdw blurRad="38100" dist="38100" dir="2700000" algn="tl">
                    <a:srgbClr val="000000">
                      <a:alpha val="43137"/>
                    </a:srgbClr>
                  </a:outerShdw>
                </a:effectLst>
              </a:rPr>
              <a:t>発光ダイオードによるディスプレイと</a:t>
            </a:r>
            <a:endParaRPr lang="en-US" altLang="ja-JP" sz="4000" dirty="0" smtClean="0">
              <a:solidFill>
                <a:schemeClr val="bg1"/>
              </a:solidFill>
              <a:effectLst>
                <a:outerShdw blurRad="38100" dist="38100" dir="2700000" algn="tl">
                  <a:srgbClr val="000000">
                    <a:alpha val="43137"/>
                  </a:srgbClr>
                </a:outerShdw>
              </a:effectLst>
            </a:endParaRPr>
          </a:p>
          <a:p>
            <a:pPr algn="ctr"/>
            <a:r>
              <a:rPr lang="ja-JP" altLang="en-US" sz="4000" dirty="0" smtClean="0">
                <a:solidFill>
                  <a:schemeClr val="bg1"/>
                </a:solidFill>
                <a:effectLst>
                  <a:outerShdw blurRad="38100" dist="38100" dir="2700000" algn="tl">
                    <a:srgbClr val="000000">
                      <a:alpha val="43137"/>
                    </a:srgbClr>
                  </a:outerShdw>
                </a:effectLst>
              </a:rPr>
              <a:t>その限界</a:t>
            </a:r>
            <a:endParaRPr kumimoji="1" lang="ja-JP" altLang="en-US" sz="4000" dirty="0">
              <a:solidFill>
                <a:schemeClr val="bg1"/>
              </a:solidFill>
              <a:effectLst>
                <a:outerShdw blurRad="38100" dist="38100" dir="2700000" algn="tl">
                  <a:srgbClr val="000000">
                    <a:alpha val="43137"/>
                  </a:srgbClr>
                </a:outerShdw>
              </a:effectLst>
            </a:endParaRPr>
          </a:p>
        </p:txBody>
      </p:sp>
      <p:sp>
        <p:nvSpPr>
          <p:cNvPr id="3" name="テキスト ボックス 2"/>
          <p:cNvSpPr txBox="1"/>
          <p:nvPr/>
        </p:nvSpPr>
        <p:spPr>
          <a:xfrm>
            <a:off x="251520" y="1484784"/>
            <a:ext cx="5760640" cy="646331"/>
          </a:xfrm>
          <a:prstGeom prst="rect">
            <a:avLst/>
          </a:prstGeom>
          <a:noFill/>
        </p:spPr>
        <p:txBody>
          <a:bodyPr wrap="square" rtlCol="0">
            <a:spAutoFit/>
          </a:bodyPr>
          <a:lstStyle/>
          <a:p>
            <a:r>
              <a:rPr lang="ja-JP" altLang="en-US" dirty="0" smtClean="0"/>
              <a:t>無機半導体</a:t>
            </a:r>
            <a:r>
              <a:rPr lang="en-US" altLang="ja-JP" dirty="0" err="1" smtClean="0"/>
              <a:t>pn</a:t>
            </a:r>
            <a:r>
              <a:rPr lang="ja-JP" altLang="en-US" dirty="0" smtClean="0"/>
              <a:t>接合による発光ダイオードは「単結晶」で作られる</a:t>
            </a:r>
            <a:endParaRPr kumimoji="1" lang="ja-JP" altLang="en-US" dirty="0"/>
          </a:p>
        </p:txBody>
      </p:sp>
      <p:sp>
        <p:nvSpPr>
          <p:cNvPr id="4" name="テキスト ボックス 3"/>
          <p:cNvSpPr txBox="1"/>
          <p:nvPr/>
        </p:nvSpPr>
        <p:spPr>
          <a:xfrm>
            <a:off x="251520" y="2132856"/>
            <a:ext cx="4108817" cy="369332"/>
          </a:xfrm>
          <a:prstGeom prst="rect">
            <a:avLst/>
          </a:prstGeom>
          <a:noFill/>
        </p:spPr>
        <p:txBody>
          <a:bodyPr wrap="none" rtlCol="0">
            <a:spAutoFit/>
          </a:bodyPr>
          <a:lstStyle/>
          <a:p>
            <a:r>
              <a:rPr kumimoji="1" lang="ja-JP" altLang="en-US" dirty="0" smtClean="0"/>
              <a:t>ディスプレイを作るために必要な要件</a:t>
            </a:r>
            <a:endParaRPr kumimoji="1" lang="ja-JP" altLang="en-US" dirty="0"/>
          </a:p>
        </p:txBody>
      </p:sp>
      <p:sp>
        <p:nvSpPr>
          <p:cNvPr id="5" name="テキスト ボックス 4"/>
          <p:cNvSpPr txBox="1"/>
          <p:nvPr/>
        </p:nvSpPr>
        <p:spPr>
          <a:xfrm>
            <a:off x="251520" y="2708920"/>
            <a:ext cx="4896544" cy="523220"/>
          </a:xfrm>
          <a:prstGeom prst="rect">
            <a:avLst/>
          </a:prstGeom>
          <a:noFill/>
        </p:spPr>
        <p:txBody>
          <a:bodyPr wrap="square" rtlCol="0">
            <a:spAutoFit/>
          </a:bodyPr>
          <a:lstStyle/>
          <a:p>
            <a:pPr algn="just"/>
            <a:r>
              <a:rPr kumimoji="1" lang="ja-JP" altLang="en-US" sz="1400" dirty="0" smtClean="0"/>
              <a:t>大きな基板の上に画素分の発光素子を敷き詰めることができる．</a:t>
            </a:r>
            <a:r>
              <a:rPr lang="ja-JP" altLang="en-US" sz="1400" dirty="0" smtClean="0"/>
              <a:t>しかも簡便に，低コストで．</a:t>
            </a:r>
            <a:endParaRPr kumimoji="1" lang="ja-JP" altLang="en-US" sz="1400" dirty="0"/>
          </a:p>
        </p:txBody>
      </p:sp>
      <p:sp>
        <p:nvSpPr>
          <p:cNvPr id="6" name="テキスト ボックス 5"/>
          <p:cNvSpPr txBox="1"/>
          <p:nvPr/>
        </p:nvSpPr>
        <p:spPr>
          <a:xfrm>
            <a:off x="251520" y="3356992"/>
            <a:ext cx="4883270" cy="954107"/>
          </a:xfrm>
          <a:prstGeom prst="rect">
            <a:avLst/>
          </a:prstGeom>
          <a:noFill/>
        </p:spPr>
        <p:txBody>
          <a:bodyPr wrap="square" rtlCol="0">
            <a:spAutoFit/>
          </a:bodyPr>
          <a:lstStyle/>
          <a:p>
            <a:pPr algn="just"/>
            <a:r>
              <a:rPr kumimoji="1" lang="ja-JP" altLang="en-US" sz="1400" dirty="0" smtClean="0"/>
              <a:t>先の</a:t>
            </a:r>
            <a:r>
              <a:rPr kumimoji="1" lang="en-US" altLang="ja-JP" sz="1400" dirty="0" smtClean="0"/>
              <a:t>TFT</a:t>
            </a:r>
            <a:r>
              <a:rPr kumimoji="1" lang="ja-JP" altLang="en-US" sz="1400" dirty="0" smtClean="0"/>
              <a:t>と同様に，ガラス（非晶質）の上に「単結晶」を成長させることは不可能</a:t>
            </a:r>
            <a:r>
              <a:rPr lang="ja-JP" altLang="en-US" sz="1400" dirty="0" smtClean="0"/>
              <a:t>（置いて並べることは可能だが，膨大な手間とコストがかかる＝それでもよい</a:t>
            </a:r>
            <a:endParaRPr lang="en-US" altLang="ja-JP" sz="1400" dirty="0" smtClean="0"/>
          </a:p>
          <a:p>
            <a:pPr algn="just"/>
            <a:r>
              <a:rPr lang="en-US" altLang="ja-JP" sz="1400" dirty="0" smtClean="0">
                <a:sym typeface="Wingdings" pitchFamily="2" charset="2"/>
              </a:rPr>
              <a:t></a:t>
            </a:r>
            <a:r>
              <a:rPr lang="ja-JP" altLang="en-US" sz="1400" dirty="0" smtClean="0">
                <a:sym typeface="Wingdings" pitchFamily="2" charset="2"/>
              </a:rPr>
              <a:t>駅前やスタジアム等によくある超超大型ディスプレイ</a:t>
            </a:r>
            <a:r>
              <a:rPr lang="ja-JP" altLang="en-US" sz="1400" dirty="0" smtClean="0"/>
              <a:t>）</a:t>
            </a:r>
            <a:endParaRPr kumimoji="1" lang="ja-JP" altLang="en-US" sz="1400" dirty="0"/>
          </a:p>
        </p:txBody>
      </p:sp>
      <p:sp>
        <p:nvSpPr>
          <p:cNvPr id="7" name="テキスト ボックス 6"/>
          <p:cNvSpPr txBox="1"/>
          <p:nvPr/>
        </p:nvSpPr>
        <p:spPr>
          <a:xfrm>
            <a:off x="251520" y="4509120"/>
            <a:ext cx="4896544" cy="738664"/>
          </a:xfrm>
          <a:prstGeom prst="rect">
            <a:avLst/>
          </a:prstGeom>
          <a:noFill/>
        </p:spPr>
        <p:txBody>
          <a:bodyPr wrap="square" rtlCol="0">
            <a:spAutoFit/>
          </a:bodyPr>
          <a:lstStyle/>
          <a:p>
            <a:pPr algn="just"/>
            <a:r>
              <a:rPr kumimoji="1" lang="ja-JP" altLang="en-US" sz="1400" dirty="0" smtClean="0"/>
              <a:t>ガラスの上にも成長できるアモルファス材料で</a:t>
            </a:r>
            <a:r>
              <a:rPr kumimoji="1" lang="en-US" altLang="ja-JP" sz="1400" dirty="0" err="1" smtClean="0"/>
              <a:t>pn</a:t>
            </a:r>
            <a:r>
              <a:rPr kumimoji="1" lang="ja-JP" altLang="en-US" sz="1400" dirty="0" smtClean="0"/>
              <a:t>接合をつくることができれば，低コストになるが，欠陥が多いためあまり光らない．</a:t>
            </a:r>
            <a:endParaRPr kumimoji="1" lang="ja-JP" altLang="en-US" sz="1400" dirty="0"/>
          </a:p>
        </p:txBody>
      </p:sp>
      <p:sp>
        <p:nvSpPr>
          <p:cNvPr id="8" name="テキスト ボックス 7"/>
          <p:cNvSpPr txBox="1"/>
          <p:nvPr/>
        </p:nvSpPr>
        <p:spPr>
          <a:xfrm>
            <a:off x="971600" y="5866239"/>
            <a:ext cx="6863998"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kumimoji="1" lang="ja-JP" altLang="en-US" dirty="0" smtClean="0"/>
              <a:t>有機半導体という新しい概念の登場</a:t>
            </a:r>
            <a:endParaRPr kumimoji="1" lang="ja-JP" altLang="en-US" dirty="0"/>
          </a:p>
        </p:txBody>
      </p:sp>
      <p:sp>
        <p:nvSpPr>
          <p:cNvPr id="9" name="テキスト ボックス 8"/>
          <p:cNvSpPr txBox="1"/>
          <p:nvPr/>
        </p:nvSpPr>
        <p:spPr>
          <a:xfrm>
            <a:off x="1691680" y="6300028"/>
            <a:ext cx="576064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kumimoji="1" lang="ja-JP" altLang="en-US" dirty="0" smtClean="0"/>
              <a:t>基板を選ばない，半導体のように振る舞う，「光る」</a:t>
            </a:r>
            <a:endParaRPr kumimoji="1" lang="ja-JP" altLang="en-US" dirty="0"/>
          </a:p>
        </p:txBody>
      </p:sp>
      <p:pic>
        <p:nvPicPr>
          <p:cNvPr id="15362" name="Picture 2" descr="http://img.diytrade.com/cdimg/528003/7599936/0/1228811901/P16_LED_DISPLAY_LED_FULL-COLOR_DISPLAY_LED_VIDEO_WALL.jpg"/>
          <p:cNvPicPr>
            <a:picLocks noChangeAspect="1" noChangeArrowheads="1"/>
          </p:cNvPicPr>
          <p:nvPr/>
        </p:nvPicPr>
        <p:blipFill>
          <a:blip r:embed="rId2" cstate="print"/>
          <a:srcRect/>
          <a:stretch>
            <a:fillRect/>
          </a:stretch>
        </p:blipFill>
        <p:spPr bwMode="auto">
          <a:xfrm>
            <a:off x="5148064" y="2420888"/>
            <a:ext cx="3810000" cy="2857500"/>
          </a:xfrm>
          <a:prstGeom prst="rect">
            <a:avLst/>
          </a:prstGeom>
          <a:noFill/>
        </p:spPr>
      </p:pic>
      <p:sp>
        <p:nvSpPr>
          <p:cNvPr id="12" name="下矢印 11"/>
          <p:cNvSpPr/>
          <p:nvPr/>
        </p:nvSpPr>
        <p:spPr>
          <a:xfrm>
            <a:off x="2411760" y="5085184"/>
            <a:ext cx="792088" cy="792088"/>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115616" y="1556792"/>
            <a:ext cx="7056784" cy="5031794"/>
          </a:xfrm>
          <a:prstGeom prst="rect">
            <a:avLst/>
          </a:prstGeom>
          <a:noFill/>
          <a:ln w="9525">
            <a:noFill/>
            <a:miter lim="800000"/>
            <a:headEnd/>
            <a:tailEnd/>
          </a:ln>
          <a:effectLst/>
        </p:spPr>
      </p:pic>
      <p:sp>
        <p:nvSpPr>
          <p:cNvPr id="4" name="テキスト ボックス 3"/>
          <p:cNvSpPr txBox="1"/>
          <p:nvPr/>
        </p:nvSpPr>
        <p:spPr>
          <a:xfrm>
            <a:off x="0" y="260648"/>
            <a:ext cx="9144000" cy="707886"/>
          </a:xfrm>
          <a:prstGeom prst="rect">
            <a:avLst/>
          </a:prstGeom>
          <a:noFill/>
        </p:spPr>
        <p:txBody>
          <a:bodyPr wrap="square" rtlCol="0">
            <a:spAutoFit/>
          </a:bodyPr>
          <a:lstStyle/>
          <a:p>
            <a:pPr algn="ctr"/>
            <a:r>
              <a:rPr kumimoji="1" lang="en-US" altLang="ja-JP" sz="4000" dirty="0" smtClean="0">
                <a:solidFill>
                  <a:schemeClr val="bg1"/>
                </a:solidFill>
                <a:effectLst>
                  <a:outerShdw blurRad="38100" dist="38100" dir="2700000" algn="tl">
                    <a:srgbClr val="000000">
                      <a:alpha val="43137"/>
                    </a:srgbClr>
                  </a:outerShdw>
                </a:effectLst>
              </a:rPr>
              <a:t>LCD</a:t>
            </a:r>
            <a:r>
              <a:rPr kumimoji="1" lang="ja-JP" altLang="en-US" sz="4000" dirty="0" smtClean="0">
                <a:solidFill>
                  <a:schemeClr val="bg1"/>
                </a:solidFill>
                <a:effectLst>
                  <a:outerShdw blurRad="38100" dist="38100" dir="2700000" algn="tl">
                    <a:srgbClr val="000000">
                      <a:alpha val="43137"/>
                    </a:srgbClr>
                  </a:outerShdw>
                </a:effectLst>
              </a:rPr>
              <a:t>の１ピクセルの断層図</a:t>
            </a:r>
            <a:endParaRPr kumimoji="1" lang="ja-JP" altLang="en-US" sz="4000"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2636912"/>
            <a:ext cx="9144000" cy="1569660"/>
          </a:xfrm>
          <a:prstGeom prst="rect">
            <a:avLst/>
          </a:prstGeom>
          <a:noFill/>
        </p:spPr>
        <p:txBody>
          <a:bodyPr wrap="square" rtlCol="0">
            <a:spAutoFit/>
          </a:bodyPr>
          <a:lstStyle/>
          <a:p>
            <a:pPr algn="ctr"/>
            <a:r>
              <a:rPr kumimoji="1" lang="en-US" altLang="ja-JP" sz="9600" dirty="0" smtClean="0">
                <a:solidFill>
                  <a:schemeClr val="bg1"/>
                </a:solidFill>
                <a:effectLst>
                  <a:outerShdw blurRad="38100" dist="38100" dir="2700000" algn="tl">
                    <a:srgbClr val="000000">
                      <a:alpha val="43137"/>
                    </a:srgbClr>
                  </a:outerShdw>
                </a:effectLst>
              </a:rPr>
              <a:t>OLED</a:t>
            </a:r>
            <a:endParaRPr kumimoji="1" lang="ja-JP" altLang="en-US" sz="9600"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144016" y="3379875"/>
            <a:ext cx="8820472" cy="3433501"/>
            <a:chOff x="0" y="2492896"/>
            <a:chExt cx="8820472" cy="3433501"/>
          </a:xfrm>
        </p:grpSpPr>
        <p:pic>
          <p:nvPicPr>
            <p:cNvPr id="2050" name="Picture 2"/>
            <p:cNvPicPr>
              <a:picLocks noChangeAspect="1" noChangeArrowheads="1"/>
            </p:cNvPicPr>
            <p:nvPr/>
          </p:nvPicPr>
          <p:blipFill>
            <a:blip r:embed="rId2" cstate="print"/>
            <a:srcRect/>
            <a:stretch>
              <a:fillRect/>
            </a:stretch>
          </p:blipFill>
          <p:spPr bwMode="auto">
            <a:xfrm>
              <a:off x="0" y="2492896"/>
              <a:ext cx="7701751" cy="3433501"/>
            </a:xfrm>
            <a:prstGeom prst="rect">
              <a:avLst/>
            </a:prstGeom>
            <a:noFill/>
            <a:ln w="9525">
              <a:noFill/>
              <a:miter lim="800000"/>
              <a:headEnd/>
              <a:tailEnd/>
            </a:ln>
            <a:effectLst/>
          </p:spPr>
        </p:pic>
        <p:sp>
          <p:nvSpPr>
            <p:cNvPr id="3" name="テキスト ボックス 2"/>
            <p:cNvSpPr txBox="1"/>
            <p:nvPr/>
          </p:nvSpPr>
          <p:spPr>
            <a:xfrm>
              <a:off x="7738124" y="3717032"/>
              <a:ext cx="1082348" cy="307777"/>
            </a:xfrm>
            <a:prstGeom prst="rect">
              <a:avLst/>
            </a:prstGeom>
            <a:noFill/>
          </p:spPr>
          <p:txBody>
            <a:bodyPr wrap="none" rtlCol="0">
              <a:spAutoFit/>
            </a:bodyPr>
            <a:lstStyle/>
            <a:p>
              <a:r>
                <a:rPr lang="ja-JP" altLang="en-US" sz="1400" dirty="0" smtClean="0"/>
                <a:t>電子輸送層</a:t>
              </a:r>
              <a:endParaRPr kumimoji="1" lang="ja-JP" altLang="en-US" sz="1400" dirty="0"/>
            </a:p>
          </p:txBody>
        </p:sp>
        <p:sp>
          <p:nvSpPr>
            <p:cNvPr id="4" name="テキスト ボックス 3"/>
            <p:cNvSpPr txBox="1"/>
            <p:nvPr/>
          </p:nvSpPr>
          <p:spPr>
            <a:xfrm>
              <a:off x="7236296" y="4077072"/>
              <a:ext cx="723275" cy="307777"/>
            </a:xfrm>
            <a:prstGeom prst="rect">
              <a:avLst/>
            </a:prstGeom>
            <a:noFill/>
          </p:spPr>
          <p:txBody>
            <a:bodyPr wrap="none" rtlCol="0">
              <a:spAutoFit/>
            </a:bodyPr>
            <a:lstStyle/>
            <a:p>
              <a:r>
                <a:rPr kumimoji="1" lang="ja-JP" altLang="en-US" sz="1400" dirty="0" smtClean="0"/>
                <a:t>発光層</a:t>
              </a:r>
              <a:endParaRPr kumimoji="1" lang="ja-JP" altLang="en-US" sz="1400" dirty="0"/>
            </a:p>
          </p:txBody>
        </p:sp>
        <p:sp>
          <p:nvSpPr>
            <p:cNvPr id="5" name="テキスト ボックス 4"/>
            <p:cNvSpPr txBox="1"/>
            <p:nvPr/>
          </p:nvSpPr>
          <p:spPr>
            <a:xfrm>
              <a:off x="7377117" y="4437112"/>
              <a:ext cx="1082348" cy="307777"/>
            </a:xfrm>
            <a:prstGeom prst="rect">
              <a:avLst/>
            </a:prstGeom>
            <a:noFill/>
          </p:spPr>
          <p:txBody>
            <a:bodyPr wrap="none" rtlCol="0">
              <a:spAutoFit/>
            </a:bodyPr>
            <a:lstStyle/>
            <a:p>
              <a:r>
                <a:rPr kumimoji="1" lang="ja-JP" altLang="en-US" sz="1400" dirty="0" smtClean="0"/>
                <a:t>正孔輸送層</a:t>
              </a:r>
              <a:endParaRPr kumimoji="1" lang="ja-JP" altLang="en-US" sz="1400" dirty="0"/>
            </a:p>
          </p:txBody>
        </p:sp>
        <p:sp>
          <p:nvSpPr>
            <p:cNvPr id="6" name="テキスト ボックス 5"/>
            <p:cNvSpPr txBox="1"/>
            <p:nvPr/>
          </p:nvSpPr>
          <p:spPr>
            <a:xfrm>
              <a:off x="7308304" y="4849415"/>
              <a:ext cx="1082348" cy="307777"/>
            </a:xfrm>
            <a:prstGeom prst="rect">
              <a:avLst/>
            </a:prstGeom>
            <a:noFill/>
          </p:spPr>
          <p:txBody>
            <a:bodyPr wrap="none" rtlCol="0">
              <a:spAutoFit/>
            </a:bodyPr>
            <a:lstStyle/>
            <a:p>
              <a:r>
                <a:rPr kumimoji="1" lang="ja-JP" altLang="en-US" sz="1400" dirty="0" smtClean="0"/>
                <a:t>正孔注入層</a:t>
              </a:r>
              <a:endParaRPr kumimoji="1" lang="ja-JP" altLang="en-US" sz="1400" dirty="0"/>
            </a:p>
          </p:txBody>
        </p:sp>
        <p:sp>
          <p:nvSpPr>
            <p:cNvPr id="7" name="テキスト ボックス 6"/>
            <p:cNvSpPr txBox="1"/>
            <p:nvPr/>
          </p:nvSpPr>
          <p:spPr>
            <a:xfrm>
              <a:off x="7460704" y="5137447"/>
              <a:ext cx="902811" cy="307777"/>
            </a:xfrm>
            <a:prstGeom prst="rect">
              <a:avLst/>
            </a:prstGeom>
            <a:noFill/>
          </p:spPr>
          <p:txBody>
            <a:bodyPr wrap="none" rtlCol="0">
              <a:spAutoFit/>
            </a:bodyPr>
            <a:lstStyle/>
            <a:p>
              <a:r>
                <a:rPr kumimoji="1" lang="ja-JP" altLang="en-US" sz="1400" dirty="0" smtClean="0"/>
                <a:t>透明電極</a:t>
              </a:r>
              <a:endParaRPr kumimoji="1" lang="ja-JP" altLang="en-US" sz="1400" dirty="0"/>
            </a:p>
          </p:txBody>
        </p:sp>
        <p:sp>
          <p:nvSpPr>
            <p:cNvPr id="8" name="テキスト ボックス 7"/>
            <p:cNvSpPr txBox="1"/>
            <p:nvPr/>
          </p:nvSpPr>
          <p:spPr>
            <a:xfrm>
              <a:off x="6948264" y="5425479"/>
              <a:ext cx="1082348" cy="307777"/>
            </a:xfrm>
            <a:prstGeom prst="rect">
              <a:avLst/>
            </a:prstGeom>
            <a:noFill/>
          </p:spPr>
          <p:txBody>
            <a:bodyPr wrap="none" rtlCol="0">
              <a:spAutoFit/>
            </a:bodyPr>
            <a:lstStyle/>
            <a:p>
              <a:r>
                <a:rPr kumimoji="1" lang="ja-JP" altLang="en-US" sz="1400" dirty="0" smtClean="0"/>
                <a:t>ガラス基板</a:t>
              </a:r>
              <a:endParaRPr kumimoji="1" lang="ja-JP" altLang="en-US" sz="1400" dirty="0"/>
            </a:p>
          </p:txBody>
        </p:sp>
        <p:sp>
          <p:nvSpPr>
            <p:cNvPr id="9" name="テキスト ボックス 8"/>
            <p:cNvSpPr txBox="1"/>
            <p:nvPr/>
          </p:nvSpPr>
          <p:spPr>
            <a:xfrm>
              <a:off x="6876256" y="3337247"/>
              <a:ext cx="902811" cy="307777"/>
            </a:xfrm>
            <a:prstGeom prst="rect">
              <a:avLst/>
            </a:prstGeom>
            <a:noFill/>
          </p:spPr>
          <p:txBody>
            <a:bodyPr wrap="none" rtlCol="0">
              <a:spAutoFit/>
            </a:bodyPr>
            <a:lstStyle/>
            <a:p>
              <a:r>
                <a:rPr kumimoji="1" lang="ja-JP" altLang="en-US" sz="1400" dirty="0" smtClean="0"/>
                <a:t>金属電極</a:t>
              </a:r>
              <a:endParaRPr kumimoji="1" lang="ja-JP" altLang="en-US" sz="1400" dirty="0"/>
            </a:p>
          </p:txBody>
        </p:sp>
        <p:sp>
          <p:nvSpPr>
            <p:cNvPr id="10" name="テキスト ボックス 9"/>
            <p:cNvSpPr txBox="1"/>
            <p:nvPr/>
          </p:nvSpPr>
          <p:spPr>
            <a:xfrm>
              <a:off x="4965333" y="2564904"/>
              <a:ext cx="543739" cy="307777"/>
            </a:xfrm>
            <a:prstGeom prst="rect">
              <a:avLst/>
            </a:prstGeom>
            <a:noFill/>
          </p:spPr>
          <p:txBody>
            <a:bodyPr wrap="none" rtlCol="0">
              <a:spAutoFit/>
            </a:bodyPr>
            <a:lstStyle/>
            <a:p>
              <a:r>
                <a:rPr kumimoji="1" lang="ja-JP" altLang="en-US" sz="1400" dirty="0" smtClean="0"/>
                <a:t>電子</a:t>
              </a:r>
              <a:endParaRPr kumimoji="1" lang="ja-JP" altLang="en-US" sz="1400" dirty="0"/>
            </a:p>
          </p:txBody>
        </p:sp>
        <p:sp>
          <p:nvSpPr>
            <p:cNvPr id="11" name="テキスト ボックス 10"/>
            <p:cNvSpPr txBox="1"/>
            <p:nvPr/>
          </p:nvSpPr>
          <p:spPr>
            <a:xfrm>
              <a:off x="4572000" y="2905199"/>
              <a:ext cx="543739" cy="307777"/>
            </a:xfrm>
            <a:prstGeom prst="rect">
              <a:avLst/>
            </a:prstGeom>
            <a:noFill/>
          </p:spPr>
          <p:txBody>
            <a:bodyPr wrap="none" rtlCol="0">
              <a:spAutoFit/>
            </a:bodyPr>
            <a:lstStyle/>
            <a:p>
              <a:r>
                <a:rPr kumimoji="1" lang="ja-JP" altLang="en-US" sz="1400" dirty="0" smtClean="0"/>
                <a:t>正孔</a:t>
              </a:r>
              <a:endParaRPr kumimoji="1" lang="ja-JP" altLang="en-US" sz="1400" dirty="0"/>
            </a:p>
          </p:txBody>
        </p:sp>
      </p:grpSp>
      <p:sp>
        <p:nvSpPr>
          <p:cNvPr id="13" name="テキスト ボックス 12"/>
          <p:cNvSpPr txBox="1"/>
          <p:nvPr/>
        </p:nvSpPr>
        <p:spPr>
          <a:xfrm>
            <a:off x="0" y="272842"/>
            <a:ext cx="9144000" cy="707886"/>
          </a:xfrm>
          <a:prstGeom prst="rect">
            <a:avLst/>
          </a:prstGeom>
          <a:noFill/>
        </p:spPr>
        <p:txBody>
          <a:bodyPr wrap="square" rtlCol="0">
            <a:spAutoFit/>
          </a:bodyPr>
          <a:lstStyle/>
          <a:p>
            <a:pPr algn="ctr"/>
            <a:r>
              <a:rPr lang="en-US" altLang="ja-JP" sz="4000" dirty="0" smtClean="0">
                <a:solidFill>
                  <a:schemeClr val="bg1"/>
                </a:solidFill>
                <a:effectLst>
                  <a:outerShdw blurRad="38100" dist="38100" dir="2700000" algn="tl">
                    <a:srgbClr val="000000">
                      <a:alpha val="43137"/>
                    </a:srgbClr>
                  </a:outerShdw>
                </a:effectLst>
              </a:rPr>
              <a:t>OLED</a:t>
            </a:r>
            <a:r>
              <a:rPr lang="ja-JP" altLang="en-US" sz="4000" dirty="0" smtClean="0">
                <a:solidFill>
                  <a:schemeClr val="bg1"/>
                </a:solidFill>
                <a:effectLst>
                  <a:outerShdw blurRad="38100" dist="38100" dir="2700000" algn="tl">
                    <a:srgbClr val="000000">
                      <a:alpha val="43137"/>
                    </a:srgbClr>
                  </a:outerShdw>
                </a:effectLst>
              </a:rPr>
              <a:t>の基本構造と発光原理概略</a:t>
            </a:r>
            <a:endParaRPr kumimoji="1" lang="ja-JP" altLang="en-US" sz="4000" dirty="0">
              <a:solidFill>
                <a:schemeClr val="bg1"/>
              </a:solidFill>
              <a:effectLst>
                <a:outerShdw blurRad="38100" dist="38100" dir="2700000" algn="tl">
                  <a:srgbClr val="000000">
                    <a:alpha val="43137"/>
                  </a:srgbClr>
                </a:outerShdw>
              </a:effectLst>
            </a:endParaRPr>
          </a:p>
        </p:txBody>
      </p:sp>
      <p:pic>
        <p:nvPicPr>
          <p:cNvPr id="14" name="Picture 2"/>
          <p:cNvPicPr>
            <a:picLocks noChangeAspect="1" noChangeArrowheads="1"/>
          </p:cNvPicPr>
          <p:nvPr/>
        </p:nvPicPr>
        <p:blipFill>
          <a:blip r:embed="rId3" cstate="print"/>
          <a:srcRect/>
          <a:stretch>
            <a:fillRect/>
          </a:stretch>
        </p:blipFill>
        <p:spPr bwMode="auto">
          <a:xfrm>
            <a:off x="5436096" y="1340768"/>
            <a:ext cx="3707904" cy="2252708"/>
          </a:xfrm>
          <a:prstGeom prst="rect">
            <a:avLst/>
          </a:prstGeom>
          <a:noFill/>
          <a:ln w="9525">
            <a:noFill/>
            <a:miter lim="800000"/>
            <a:headEnd/>
            <a:tailEnd/>
          </a:ln>
          <a:effectLst/>
        </p:spPr>
      </p:pic>
      <p:sp>
        <p:nvSpPr>
          <p:cNvPr id="15" name="テキスト ボックス 14"/>
          <p:cNvSpPr txBox="1"/>
          <p:nvPr/>
        </p:nvSpPr>
        <p:spPr>
          <a:xfrm>
            <a:off x="683569" y="1340768"/>
            <a:ext cx="4320479" cy="2062103"/>
          </a:xfrm>
          <a:prstGeom prst="rect">
            <a:avLst/>
          </a:prstGeom>
          <a:noFill/>
        </p:spPr>
        <p:txBody>
          <a:bodyPr wrap="square" rtlCol="0">
            <a:spAutoFit/>
          </a:bodyPr>
          <a:lstStyle/>
          <a:p>
            <a:r>
              <a:rPr kumimoji="1" lang="ja-JP" altLang="en-US" sz="1600" dirty="0" smtClean="0"/>
              <a:t>陰極からの電子注入</a:t>
            </a:r>
            <a:endParaRPr kumimoji="1" lang="en-US" altLang="ja-JP" sz="1600" dirty="0" smtClean="0"/>
          </a:p>
          <a:p>
            <a:r>
              <a:rPr lang="en-US" altLang="ja-JP" sz="1600" dirty="0" smtClean="0"/>
              <a:t>	</a:t>
            </a:r>
            <a:r>
              <a:rPr kumimoji="1" lang="ja-JP" altLang="en-US" sz="1600" dirty="0" smtClean="0"/>
              <a:t>（電子輸送層を通して）</a:t>
            </a:r>
            <a:endParaRPr kumimoji="1" lang="en-US" altLang="ja-JP" sz="1600" dirty="0" smtClean="0"/>
          </a:p>
          <a:p>
            <a:endParaRPr lang="en-US" altLang="ja-JP" sz="1600" dirty="0" smtClean="0"/>
          </a:p>
          <a:p>
            <a:r>
              <a:rPr lang="ja-JP" altLang="en-US" sz="1600" dirty="0" smtClean="0"/>
              <a:t>陽極からの正孔注入</a:t>
            </a:r>
            <a:endParaRPr lang="en-US" altLang="ja-JP" sz="1600" dirty="0" smtClean="0"/>
          </a:p>
          <a:p>
            <a:r>
              <a:rPr lang="en-US" altLang="ja-JP" sz="1600" dirty="0" smtClean="0"/>
              <a:t>	</a:t>
            </a:r>
            <a:r>
              <a:rPr lang="ja-JP" altLang="en-US" sz="1600" dirty="0" smtClean="0"/>
              <a:t>（正孔注入層と輸送層を通して）</a:t>
            </a:r>
            <a:endParaRPr lang="en-US" altLang="ja-JP" sz="1600" dirty="0" smtClean="0"/>
          </a:p>
          <a:p>
            <a:endParaRPr kumimoji="1" lang="en-US" altLang="ja-JP" sz="1600" dirty="0" smtClean="0"/>
          </a:p>
          <a:p>
            <a:r>
              <a:rPr lang="ja-JP" altLang="en-US" sz="1600" dirty="0" smtClean="0"/>
              <a:t>発光層で電子と正孔が再結合</a:t>
            </a:r>
            <a:endParaRPr lang="en-US" altLang="ja-JP" sz="1600" dirty="0" smtClean="0"/>
          </a:p>
          <a:p>
            <a:r>
              <a:rPr lang="en-US" altLang="ja-JP" sz="1600" dirty="0" smtClean="0">
                <a:sym typeface="Wingdings" pitchFamily="2" charset="2"/>
              </a:rPr>
              <a:t>	 </a:t>
            </a:r>
            <a:r>
              <a:rPr lang="ja-JP" altLang="en-US" sz="1600" dirty="0" smtClean="0">
                <a:sym typeface="Wingdings" pitchFamily="2" charset="2"/>
              </a:rPr>
              <a:t>発光</a:t>
            </a:r>
            <a:endParaRPr kumimoji="1" lang="ja-JP" altLang="en-US" sz="16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043608" y="2929825"/>
            <a:ext cx="7344816" cy="3928175"/>
          </a:xfrm>
          <a:prstGeom prst="rect">
            <a:avLst/>
          </a:prstGeom>
          <a:noFill/>
          <a:ln w="9525">
            <a:noFill/>
            <a:miter lim="800000"/>
            <a:headEnd/>
            <a:tailEnd/>
          </a:ln>
          <a:effectLst/>
        </p:spPr>
      </p:pic>
      <p:sp>
        <p:nvSpPr>
          <p:cNvPr id="3" name="テキスト ボックス 2"/>
          <p:cNvSpPr txBox="1"/>
          <p:nvPr/>
        </p:nvSpPr>
        <p:spPr>
          <a:xfrm>
            <a:off x="0" y="-27384"/>
            <a:ext cx="9144000" cy="1323439"/>
          </a:xfrm>
          <a:prstGeom prst="rect">
            <a:avLst/>
          </a:prstGeom>
          <a:noFill/>
        </p:spPr>
        <p:txBody>
          <a:bodyPr wrap="square" rtlCol="0">
            <a:spAutoFit/>
          </a:bodyPr>
          <a:lstStyle/>
          <a:p>
            <a:pPr algn="ctr"/>
            <a:r>
              <a:rPr kumimoji="1" lang="ja-JP" altLang="en-US" sz="4000" dirty="0" smtClean="0">
                <a:solidFill>
                  <a:schemeClr val="bg1"/>
                </a:solidFill>
                <a:effectLst>
                  <a:outerShdw blurRad="38100" dist="38100" dir="2700000" algn="tl">
                    <a:srgbClr val="000000">
                      <a:alpha val="43137"/>
                    </a:srgbClr>
                  </a:outerShdw>
                </a:effectLst>
              </a:rPr>
              <a:t>バンドダイヤグラムを用いた</a:t>
            </a:r>
            <a:endParaRPr kumimoji="1" lang="en-US" altLang="ja-JP" sz="4000" dirty="0" smtClean="0">
              <a:solidFill>
                <a:schemeClr val="bg1"/>
              </a:solidFill>
              <a:effectLst>
                <a:outerShdw blurRad="38100" dist="38100" dir="2700000" algn="tl">
                  <a:srgbClr val="000000">
                    <a:alpha val="43137"/>
                  </a:srgbClr>
                </a:outerShdw>
              </a:effectLst>
            </a:endParaRPr>
          </a:p>
          <a:p>
            <a:pPr algn="ctr"/>
            <a:r>
              <a:rPr lang="en-US" altLang="ja-JP" sz="4000" dirty="0" smtClean="0">
                <a:solidFill>
                  <a:schemeClr val="bg1"/>
                </a:solidFill>
                <a:effectLst>
                  <a:outerShdw blurRad="38100" dist="38100" dir="2700000" algn="tl">
                    <a:srgbClr val="000000">
                      <a:alpha val="43137"/>
                    </a:srgbClr>
                  </a:outerShdw>
                </a:effectLst>
              </a:rPr>
              <a:t>OLED</a:t>
            </a:r>
            <a:r>
              <a:rPr kumimoji="1" lang="ja-JP" altLang="en-US" sz="4000" dirty="0" smtClean="0">
                <a:solidFill>
                  <a:schemeClr val="bg1"/>
                </a:solidFill>
                <a:effectLst>
                  <a:outerShdw blurRad="38100" dist="38100" dir="2700000" algn="tl">
                    <a:srgbClr val="000000">
                      <a:alpha val="43137"/>
                    </a:srgbClr>
                  </a:outerShdw>
                </a:effectLst>
              </a:rPr>
              <a:t>発光原理の説明</a:t>
            </a:r>
            <a:endParaRPr kumimoji="1" lang="ja-JP" altLang="en-US" sz="4000" dirty="0">
              <a:solidFill>
                <a:schemeClr val="bg1"/>
              </a:solidFill>
              <a:effectLst>
                <a:outerShdw blurRad="38100" dist="38100" dir="2700000" algn="tl">
                  <a:srgbClr val="000000">
                    <a:alpha val="43137"/>
                  </a:srgbClr>
                </a:outerShdw>
              </a:effectLst>
            </a:endParaRPr>
          </a:p>
        </p:txBody>
      </p:sp>
      <p:sp>
        <p:nvSpPr>
          <p:cNvPr id="4" name="テキスト ボックス 3"/>
          <p:cNvSpPr txBox="1"/>
          <p:nvPr/>
        </p:nvSpPr>
        <p:spPr>
          <a:xfrm>
            <a:off x="2699792" y="1340768"/>
            <a:ext cx="3647152" cy="646331"/>
          </a:xfrm>
          <a:prstGeom prst="rect">
            <a:avLst/>
          </a:prstGeom>
          <a:noFill/>
        </p:spPr>
        <p:txBody>
          <a:bodyPr wrap="none" rtlCol="0">
            <a:spAutoFit/>
          </a:bodyPr>
          <a:lstStyle/>
          <a:p>
            <a:r>
              <a:rPr kumimoji="1" lang="en-US" altLang="ja-JP" dirty="0" smtClean="0"/>
              <a:t>LUMO: 	</a:t>
            </a:r>
            <a:r>
              <a:rPr kumimoji="1" lang="ja-JP" altLang="en-US" dirty="0" smtClean="0"/>
              <a:t>半導体の伝導帯に相当</a:t>
            </a:r>
            <a:endParaRPr kumimoji="1" lang="en-US" altLang="ja-JP" dirty="0" smtClean="0"/>
          </a:p>
          <a:p>
            <a:r>
              <a:rPr lang="en-US" altLang="ja-JP" dirty="0" smtClean="0"/>
              <a:t>HOMO:	</a:t>
            </a:r>
            <a:r>
              <a:rPr lang="ja-JP" altLang="en-US" dirty="0" smtClean="0"/>
              <a:t>半導体の価電子帯に相当</a:t>
            </a:r>
            <a:endParaRPr kumimoji="1" lang="ja-JP" altLang="en-US" dirty="0"/>
          </a:p>
        </p:txBody>
      </p:sp>
      <p:sp>
        <p:nvSpPr>
          <p:cNvPr id="5" name="テキスト ボックス 4"/>
          <p:cNvSpPr txBox="1"/>
          <p:nvPr/>
        </p:nvSpPr>
        <p:spPr>
          <a:xfrm>
            <a:off x="1475656" y="2132856"/>
            <a:ext cx="6372257" cy="646331"/>
          </a:xfrm>
          <a:prstGeom prst="rect">
            <a:avLst/>
          </a:prstGeom>
          <a:noFill/>
        </p:spPr>
        <p:txBody>
          <a:bodyPr wrap="none" rtlCol="0">
            <a:spAutoFit/>
          </a:bodyPr>
          <a:lstStyle/>
          <a:p>
            <a:r>
              <a:rPr lang="ja-JP" altLang="en-US" dirty="0" smtClean="0"/>
              <a:t>半導体の</a:t>
            </a:r>
            <a:r>
              <a:rPr lang="en-US" altLang="ja-JP" dirty="0" smtClean="0"/>
              <a:t>p</a:t>
            </a:r>
            <a:r>
              <a:rPr lang="ja-JP" altLang="en-US" dirty="0" smtClean="0"/>
              <a:t>型，</a:t>
            </a:r>
            <a:r>
              <a:rPr lang="en-US" altLang="ja-JP" dirty="0" smtClean="0"/>
              <a:t>n</a:t>
            </a:r>
            <a:r>
              <a:rPr lang="ja-JP" altLang="en-US" dirty="0" smtClean="0"/>
              <a:t>型が電子，正孔の注入源になるのに対し，</a:t>
            </a:r>
            <a:endParaRPr lang="en-US" altLang="ja-JP" dirty="0" smtClean="0"/>
          </a:p>
          <a:p>
            <a:r>
              <a:rPr kumimoji="1" lang="en-US" altLang="ja-JP" dirty="0" smtClean="0"/>
              <a:t>OLED</a:t>
            </a:r>
            <a:r>
              <a:rPr kumimoji="1" lang="ja-JP" altLang="en-US" dirty="0" smtClean="0"/>
              <a:t>では，</a:t>
            </a:r>
            <a:r>
              <a:rPr lang="ja-JP" altLang="en-US" dirty="0" smtClean="0"/>
              <a:t>電子輸送層や正孔輸送層がその注入源となる．</a:t>
            </a:r>
            <a:endParaRPr kumimoji="1" lang="ja-JP" alt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272842"/>
            <a:ext cx="9144000" cy="707886"/>
          </a:xfrm>
          <a:prstGeom prst="rect">
            <a:avLst/>
          </a:prstGeom>
          <a:noFill/>
        </p:spPr>
        <p:txBody>
          <a:bodyPr wrap="square" rtlCol="0">
            <a:spAutoFit/>
          </a:bodyPr>
          <a:lstStyle/>
          <a:p>
            <a:pPr algn="ctr"/>
            <a:r>
              <a:rPr kumimoji="1" lang="en-US" altLang="ja-JP" sz="4000" dirty="0" smtClean="0">
                <a:solidFill>
                  <a:schemeClr val="bg1"/>
                </a:solidFill>
                <a:effectLst>
                  <a:outerShdw blurRad="38100" dist="38100" dir="2700000" algn="tl">
                    <a:srgbClr val="000000">
                      <a:alpha val="43137"/>
                    </a:srgbClr>
                  </a:outerShdw>
                </a:effectLst>
              </a:rPr>
              <a:t>OLED</a:t>
            </a:r>
            <a:r>
              <a:rPr kumimoji="1" lang="ja-JP" altLang="en-US" sz="4000" dirty="0" smtClean="0">
                <a:solidFill>
                  <a:schemeClr val="bg1"/>
                </a:solidFill>
                <a:effectLst>
                  <a:outerShdw blurRad="38100" dist="38100" dir="2700000" algn="tl">
                    <a:srgbClr val="000000">
                      <a:alpha val="43137"/>
                    </a:srgbClr>
                  </a:outerShdw>
                </a:effectLst>
              </a:rPr>
              <a:t>ディスプレイの実用化例</a:t>
            </a:r>
            <a:endParaRPr kumimoji="1" lang="ja-JP" altLang="en-US" sz="4000" dirty="0">
              <a:solidFill>
                <a:schemeClr val="bg1"/>
              </a:solidFill>
              <a:effectLst>
                <a:outerShdw blurRad="38100" dist="38100" dir="2700000" algn="tl">
                  <a:srgbClr val="000000">
                    <a:alpha val="43137"/>
                  </a:srgbClr>
                </a:outerShdw>
              </a:effectLst>
            </a:endParaRPr>
          </a:p>
        </p:txBody>
      </p:sp>
      <p:grpSp>
        <p:nvGrpSpPr>
          <p:cNvPr id="12" name="グループ化 11"/>
          <p:cNvGrpSpPr/>
          <p:nvPr/>
        </p:nvGrpSpPr>
        <p:grpSpPr>
          <a:xfrm>
            <a:off x="1691680" y="1484785"/>
            <a:ext cx="2223687" cy="2245165"/>
            <a:chOff x="753718" y="1484785"/>
            <a:chExt cx="2223687" cy="2245165"/>
          </a:xfrm>
        </p:grpSpPr>
        <p:pic>
          <p:nvPicPr>
            <p:cNvPr id="5" name="Picture 22" descr="F504i"/>
            <p:cNvPicPr>
              <a:picLocks noChangeAspect="1" noChangeArrowheads="1"/>
            </p:cNvPicPr>
            <p:nvPr/>
          </p:nvPicPr>
          <p:blipFill>
            <a:blip r:embed="rId2" cstate="print"/>
            <a:srcRect/>
            <a:stretch>
              <a:fillRect/>
            </a:stretch>
          </p:blipFill>
          <p:spPr bwMode="auto">
            <a:xfrm>
              <a:off x="792164" y="1484785"/>
              <a:ext cx="2137284" cy="1800200"/>
            </a:xfrm>
            <a:prstGeom prst="rect">
              <a:avLst/>
            </a:prstGeom>
            <a:noFill/>
          </p:spPr>
        </p:pic>
        <p:sp>
          <p:nvSpPr>
            <p:cNvPr id="6" name="Rectangle 23"/>
            <p:cNvSpPr>
              <a:spLocks noChangeArrowheads="1"/>
            </p:cNvSpPr>
            <p:nvPr/>
          </p:nvSpPr>
          <p:spPr bwMode="auto">
            <a:xfrm>
              <a:off x="753718" y="3206730"/>
              <a:ext cx="2223687" cy="523220"/>
            </a:xfrm>
            <a:prstGeom prst="rect">
              <a:avLst/>
            </a:prstGeom>
            <a:noFill/>
            <a:ln w="9525">
              <a:noFill/>
              <a:miter lim="800000"/>
              <a:headEnd/>
              <a:tailEnd/>
            </a:ln>
            <a:effectLst/>
          </p:spPr>
          <p:txBody>
            <a:bodyPr wrap="none" anchor="ctr">
              <a:spAutoFit/>
            </a:bodyPr>
            <a:lstStyle/>
            <a:p>
              <a:pPr algn="ctr"/>
              <a:r>
                <a:rPr lang="ja-JP" sz="1400" dirty="0">
                  <a:latin typeface="Casaﾎﾞｰﾙﾄﾞ" pitchFamily="2" charset="-128"/>
                  <a:ea typeface="Casaﾎﾞｰﾙﾄﾞ" pitchFamily="2" charset="-128"/>
                </a:rPr>
                <a:t>有機</a:t>
              </a:r>
              <a:r>
                <a:rPr lang="en-US" altLang="ja-JP" sz="1400" noProof="1">
                  <a:latin typeface="Casaﾎﾞｰﾙﾄﾞ" pitchFamily="2" charset="-128"/>
                  <a:ea typeface="Casaﾎﾞｰﾙﾄﾞ" pitchFamily="2" charset="-128"/>
                </a:rPr>
                <a:t>EL</a:t>
              </a:r>
              <a:r>
                <a:rPr lang="ja-JP" sz="1400" dirty="0">
                  <a:latin typeface="Casaﾎﾞｰﾙﾄﾞ" pitchFamily="2" charset="-128"/>
                  <a:ea typeface="Casaﾎﾞｰﾙﾄﾞ" pitchFamily="2" charset="-128"/>
                </a:rPr>
                <a:t>ディスプレイ</a:t>
              </a:r>
              <a:r>
                <a:rPr lang="ja-JP" sz="1400" dirty="0" smtClean="0">
                  <a:latin typeface="Casaﾎﾞｰﾙﾄﾞ" pitchFamily="2" charset="-128"/>
                  <a:ea typeface="Casaﾎﾞｰﾙﾄﾞ" pitchFamily="2" charset="-128"/>
                </a:rPr>
                <a:t>搭載</a:t>
              </a:r>
              <a:endParaRPr lang="en-US" altLang="ja-JP" sz="1400" dirty="0" smtClean="0">
                <a:latin typeface="Casaﾎﾞｰﾙﾄﾞ" pitchFamily="2" charset="-128"/>
                <a:ea typeface="Casaﾎﾞｰﾙﾄﾞ" pitchFamily="2" charset="-128"/>
              </a:endParaRPr>
            </a:p>
            <a:p>
              <a:pPr algn="ctr"/>
              <a:r>
                <a:rPr lang="ja-JP" sz="1400" dirty="0" smtClean="0">
                  <a:latin typeface="Casaﾎﾞｰﾙﾄﾞ" pitchFamily="2" charset="-128"/>
                  <a:ea typeface="Casaﾎﾞｰﾙﾄﾞ" pitchFamily="2" charset="-128"/>
                </a:rPr>
                <a:t>ドコモ</a:t>
              </a:r>
              <a:r>
                <a:rPr lang="en-US" altLang="ja-JP" sz="1400" noProof="1">
                  <a:latin typeface="Casaﾎﾞｰﾙﾄﾞ" pitchFamily="2" charset="-128"/>
                  <a:ea typeface="Casaﾎﾞｰﾙﾄﾞ" pitchFamily="2" charset="-128"/>
                </a:rPr>
                <a:t>F504i </a:t>
              </a:r>
            </a:p>
          </p:txBody>
        </p:sp>
      </p:grpSp>
      <p:grpSp>
        <p:nvGrpSpPr>
          <p:cNvPr id="10" name="グループ化 9"/>
          <p:cNvGrpSpPr/>
          <p:nvPr/>
        </p:nvGrpSpPr>
        <p:grpSpPr>
          <a:xfrm>
            <a:off x="4932040" y="1484784"/>
            <a:ext cx="3024188" cy="2245166"/>
            <a:chOff x="5508252" y="1484784"/>
            <a:chExt cx="3024188" cy="2245166"/>
          </a:xfrm>
        </p:grpSpPr>
        <p:pic>
          <p:nvPicPr>
            <p:cNvPr id="4" name="Picture 19" descr="pio1_1">
              <a:hlinkClick r:id="rId3"/>
            </p:cNvPr>
            <p:cNvPicPr>
              <a:picLocks noChangeAspect="1" noChangeArrowheads="1"/>
            </p:cNvPicPr>
            <p:nvPr/>
          </p:nvPicPr>
          <p:blipFill>
            <a:blip r:embed="rId4" cstate="print"/>
            <a:srcRect/>
            <a:stretch>
              <a:fillRect/>
            </a:stretch>
          </p:blipFill>
          <p:spPr bwMode="auto">
            <a:xfrm>
              <a:off x="5508252" y="1484784"/>
              <a:ext cx="3024188" cy="1760537"/>
            </a:xfrm>
            <a:prstGeom prst="rect">
              <a:avLst/>
            </a:prstGeom>
            <a:noFill/>
          </p:spPr>
        </p:pic>
        <p:sp>
          <p:nvSpPr>
            <p:cNvPr id="7" name="Rectangle 26"/>
            <p:cNvSpPr>
              <a:spLocks noChangeArrowheads="1"/>
            </p:cNvSpPr>
            <p:nvPr/>
          </p:nvSpPr>
          <p:spPr bwMode="auto">
            <a:xfrm>
              <a:off x="6444208" y="3206730"/>
              <a:ext cx="1204176" cy="523220"/>
            </a:xfrm>
            <a:prstGeom prst="rect">
              <a:avLst/>
            </a:prstGeom>
            <a:noFill/>
            <a:ln w="9525">
              <a:noFill/>
              <a:miter lim="800000"/>
              <a:headEnd/>
              <a:tailEnd/>
            </a:ln>
            <a:effectLst/>
          </p:spPr>
          <p:txBody>
            <a:bodyPr wrap="none" anchor="ctr">
              <a:spAutoFit/>
            </a:bodyPr>
            <a:lstStyle/>
            <a:p>
              <a:pPr algn="ctr"/>
              <a:r>
                <a:rPr lang="ja-JP" sz="1400" dirty="0">
                  <a:latin typeface="Casaﾎﾞｰﾙﾄﾞ" pitchFamily="2" charset="-128"/>
                  <a:ea typeface="Casaﾎﾞｰﾙﾄﾞ" pitchFamily="2" charset="-128"/>
                </a:rPr>
                <a:t>有機</a:t>
              </a:r>
              <a:r>
                <a:rPr lang="en-US" altLang="ja-JP" sz="1400" noProof="1" smtClean="0">
                  <a:latin typeface="Casaﾎﾞｰﾙﾄﾞ" pitchFamily="2" charset="-128"/>
                  <a:ea typeface="Casaﾎﾞｰﾙﾄﾞ" pitchFamily="2" charset="-128"/>
                </a:rPr>
                <a:t>EL</a:t>
              </a:r>
            </a:p>
            <a:p>
              <a:pPr algn="ctr"/>
              <a:r>
                <a:rPr lang="en-US" altLang="ja-JP" sz="1400" dirty="0" err="1" smtClean="0">
                  <a:latin typeface="Casaﾎﾞｰﾙﾄﾞ" pitchFamily="2" charset="-128"/>
                  <a:ea typeface="Casaﾎﾞｰﾙﾄﾞ" pitchFamily="2" charset="-128"/>
                </a:rPr>
                <a:t>Carozzeria</a:t>
              </a:r>
              <a:endParaRPr lang="en-US" altLang="ja-JP" sz="1400" noProof="1">
                <a:latin typeface="Casaﾎﾞｰﾙﾄﾞ" pitchFamily="2" charset="-128"/>
                <a:ea typeface="Casaﾎﾞｰﾙﾄﾞ" pitchFamily="2" charset="-128"/>
              </a:endParaRPr>
            </a:p>
          </p:txBody>
        </p:sp>
      </p:grpSp>
      <p:grpSp>
        <p:nvGrpSpPr>
          <p:cNvPr id="11" name="グループ化 10"/>
          <p:cNvGrpSpPr/>
          <p:nvPr/>
        </p:nvGrpSpPr>
        <p:grpSpPr>
          <a:xfrm>
            <a:off x="1763688" y="3676157"/>
            <a:ext cx="5688632" cy="3181843"/>
            <a:chOff x="467544" y="3676157"/>
            <a:chExt cx="5688632" cy="3181843"/>
          </a:xfrm>
        </p:grpSpPr>
        <p:pic>
          <p:nvPicPr>
            <p:cNvPr id="2" name="Picture 23" descr="有機ELテレビ"/>
            <p:cNvPicPr>
              <a:picLocks noChangeAspect="1" noChangeArrowheads="1"/>
            </p:cNvPicPr>
            <p:nvPr/>
          </p:nvPicPr>
          <p:blipFill>
            <a:blip r:embed="rId5" cstate="print"/>
            <a:srcRect r="36202"/>
            <a:stretch>
              <a:fillRect/>
            </a:stretch>
          </p:blipFill>
          <p:spPr bwMode="auto">
            <a:xfrm>
              <a:off x="467544" y="3676157"/>
              <a:ext cx="5688632" cy="3181843"/>
            </a:xfrm>
            <a:prstGeom prst="rect">
              <a:avLst/>
            </a:prstGeom>
            <a:noFill/>
          </p:spPr>
        </p:pic>
        <p:sp>
          <p:nvSpPr>
            <p:cNvPr id="8" name="Rectangle 23"/>
            <p:cNvSpPr>
              <a:spLocks noChangeArrowheads="1"/>
            </p:cNvSpPr>
            <p:nvPr/>
          </p:nvSpPr>
          <p:spPr bwMode="auto">
            <a:xfrm>
              <a:off x="1979712" y="6550223"/>
              <a:ext cx="3047629" cy="307777"/>
            </a:xfrm>
            <a:prstGeom prst="rect">
              <a:avLst/>
            </a:prstGeom>
            <a:noFill/>
            <a:ln w="9525">
              <a:noFill/>
              <a:miter lim="800000"/>
              <a:headEnd/>
              <a:tailEnd/>
            </a:ln>
            <a:effectLst/>
          </p:spPr>
          <p:txBody>
            <a:bodyPr wrap="none" anchor="ctr">
              <a:spAutoFit/>
            </a:bodyPr>
            <a:lstStyle/>
            <a:p>
              <a:r>
                <a:rPr lang="ja-JP" sz="1400" dirty="0">
                  <a:latin typeface="Casaﾎﾞｰﾙﾄﾞ" pitchFamily="2" charset="-128"/>
                  <a:ea typeface="Casaﾎﾞｰﾙﾄﾞ" pitchFamily="2" charset="-128"/>
                </a:rPr>
                <a:t>有機</a:t>
              </a:r>
              <a:r>
                <a:rPr lang="en-US" altLang="ja-JP" sz="1400" noProof="1">
                  <a:latin typeface="Casaﾎﾞｰﾙﾄﾞ" pitchFamily="2" charset="-128"/>
                  <a:ea typeface="Casaﾎﾞｰﾙﾄﾞ" pitchFamily="2" charset="-128"/>
                </a:rPr>
                <a:t>EL</a:t>
              </a:r>
              <a:r>
                <a:rPr lang="ja-JP" sz="1400" dirty="0" smtClean="0">
                  <a:latin typeface="Casaﾎﾞｰﾙﾄﾞ" pitchFamily="2" charset="-128"/>
                  <a:ea typeface="Casaﾎﾞｰﾙﾄﾞ" pitchFamily="2" charset="-128"/>
                </a:rPr>
                <a:t>ディスプレイ</a:t>
              </a:r>
              <a:r>
                <a:rPr lang="en-US" altLang="ja-JP" sz="1400" dirty="0" smtClean="0">
                  <a:latin typeface="Casaﾎﾞｰﾙﾄﾞ" pitchFamily="2" charset="-128"/>
                  <a:ea typeface="Casaﾎﾞｰﾙﾄﾞ" pitchFamily="2" charset="-128"/>
                </a:rPr>
                <a:t> </a:t>
              </a:r>
              <a:r>
                <a:rPr lang="en-US" altLang="ja-JP" sz="1400" noProof="1" smtClean="0">
                  <a:latin typeface="Casaﾎﾞｰﾙﾄﾞ" pitchFamily="2" charset="-128"/>
                  <a:ea typeface="Casaﾎﾞｰﾙﾄﾞ" pitchFamily="2" charset="-128"/>
                </a:rPr>
                <a:t>SONY</a:t>
              </a:r>
              <a:r>
                <a:rPr lang="ja-JP" altLang="en-US" sz="1400" noProof="1" smtClean="0">
                  <a:latin typeface="Casaﾎﾞｰﾙﾄﾞ" pitchFamily="2" charset="-128"/>
                  <a:ea typeface="Casaﾎﾞｰﾙﾄﾞ" pitchFamily="2" charset="-128"/>
                </a:rPr>
                <a:t> </a:t>
              </a:r>
              <a:r>
                <a:rPr lang="en-US" altLang="ja-JP" sz="1400" b="1" dirty="0" smtClean="0"/>
                <a:t>XEL-1</a:t>
              </a: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272842"/>
            <a:ext cx="9144000" cy="707886"/>
          </a:xfrm>
          <a:prstGeom prst="rect">
            <a:avLst/>
          </a:prstGeom>
          <a:noFill/>
        </p:spPr>
        <p:txBody>
          <a:bodyPr wrap="square" rtlCol="0">
            <a:spAutoFit/>
          </a:bodyPr>
          <a:lstStyle/>
          <a:p>
            <a:pPr algn="ctr"/>
            <a:r>
              <a:rPr kumimoji="1" lang="en-US" altLang="ja-JP" sz="4000" dirty="0" smtClean="0">
                <a:solidFill>
                  <a:schemeClr val="bg1"/>
                </a:solidFill>
                <a:effectLst>
                  <a:outerShdw blurRad="38100" dist="38100" dir="2700000" algn="tl">
                    <a:srgbClr val="000000">
                      <a:alpha val="43137"/>
                    </a:srgbClr>
                  </a:outerShdw>
                </a:effectLst>
              </a:rPr>
              <a:t>OLED</a:t>
            </a:r>
            <a:r>
              <a:rPr kumimoji="1" lang="ja-JP" altLang="en-US" sz="4000" dirty="0" smtClean="0">
                <a:solidFill>
                  <a:schemeClr val="bg1"/>
                </a:solidFill>
                <a:effectLst>
                  <a:outerShdw blurRad="38100" dist="38100" dir="2700000" algn="tl">
                    <a:srgbClr val="000000">
                      <a:alpha val="43137"/>
                    </a:srgbClr>
                  </a:outerShdw>
                </a:effectLst>
              </a:rPr>
              <a:t>の特長と課題</a:t>
            </a:r>
            <a:endParaRPr kumimoji="1" lang="ja-JP" altLang="en-US" sz="4000" dirty="0">
              <a:solidFill>
                <a:schemeClr val="bg1"/>
              </a:solidFill>
              <a:effectLst>
                <a:outerShdw blurRad="38100" dist="38100" dir="2700000" algn="tl">
                  <a:srgbClr val="000000">
                    <a:alpha val="43137"/>
                  </a:srgbClr>
                </a:outerShdw>
              </a:effectLst>
            </a:endParaRPr>
          </a:p>
        </p:txBody>
      </p:sp>
      <p:sp>
        <p:nvSpPr>
          <p:cNvPr id="3" name="テキスト ボックス 2"/>
          <p:cNvSpPr txBox="1"/>
          <p:nvPr/>
        </p:nvSpPr>
        <p:spPr>
          <a:xfrm>
            <a:off x="611560" y="1772816"/>
            <a:ext cx="3240360"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kumimoji="1" lang="ja-JP" altLang="en-US" dirty="0" smtClean="0"/>
              <a:t>特長：　フレキシブル</a:t>
            </a:r>
            <a:endParaRPr kumimoji="1" lang="ja-JP" altLang="en-US" dirty="0"/>
          </a:p>
        </p:txBody>
      </p:sp>
      <p:pic>
        <p:nvPicPr>
          <p:cNvPr id="6" name="Picture 5" descr="20010404_1"/>
          <p:cNvPicPr>
            <a:picLocks noChangeAspect="1" noChangeArrowheads="1"/>
          </p:cNvPicPr>
          <p:nvPr/>
        </p:nvPicPr>
        <p:blipFill>
          <a:blip r:embed="rId2" cstate="print"/>
          <a:srcRect/>
          <a:stretch>
            <a:fillRect/>
          </a:stretch>
        </p:blipFill>
        <p:spPr bwMode="auto">
          <a:xfrm>
            <a:off x="5148064" y="1412776"/>
            <a:ext cx="2520950" cy="1765300"/>
          </a:xfrm>
          <a:prstGeom prst="rect">
            <a:avLst/>
          </a:prstGeom>
          <a:noFill/>
        </p:spPr>
      </p:pic>
      <p:sp>
        <p:nvSpPr>
          <p:cNvPr id="7" name="Rectangle 24"/>
          <p:cNvSpPr>
            <a:spLocks noChangeArrowheads="1"/>
          </p:cNvSpPr>
          <p:nvPr/>
        </p:nvSpPr>
        <p:spPr bwMode="auto">
          <a:xfrm>
            <a:off x="5148064" y="3170435"/>
            <a:ext cx="2518638" cy="307777"/>
          </a:xfrm>
          <a:prstGeom prst="rect">
            <a:avLst/>
          </a:prstGeom>
          <a:noFill/>
          <a:ln w="9525">
            <a:noFill/>
            <a:miter lim="800000"/>
            <a:headEnd/>
            <a:tailEnd/>
          </a:ln>
          <a:effectLst/>
        </p:spPr>
        <p:txBody>
          <a:bodyPr wrap="none" anchor="ctr">
            <a:spAutoFit/>
          </a:bodyPr>
          <a:lstStyle/>
          <a:p>
            <a:r>
              <a:rPr lang="ja-JP" sz="1400" dirty="0">
                <a:latin typeface="Casaﾎﾞｰﾙﾄﾞ" pitchFamily="2" charset="-128"/>
                <a:ea typeface="Casaﾎﾞｰﾙﾄﾞ" pitchFamily="2" charset="-128"/>
              </a:rPr>
              <a:t>ＤＮＰフレキシブル有機ＥＬ</a:t>
            </a:r>
          </a:p>
        </p:txBody>
      </p:sp>
      <p:sp>
        <p:nvSpPr>
          <p:cNvPr id="8" name="テキスト ボックス 7"/>
          <p:cNvSpPr txBox="1"/>
          <p:nvPr/>
        </p:nvSpPr>
        <p:spPr>
          <a:xfrm>
            <a:off x="611560" y="2636912"/>
            <a:ext cx="3240360"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ja-JP" altLang="en-US" dirty="0" smtClean="0"/>
              <a:t>欠点：　水に弱い</a:t>
            </a:r>
            <a:endParaRPr kumimoji="1" lang="ja-JP" altLang="en-US" dirty="0"/>
          </a:p>
        </p:txBody>
      </p:sp>
      <p:pic>
        <p:nvPicPr>
          <p:cNvPr id="10" name="Picture 2"/>
          <p:cNvPicPr>
            <a:picLocks noChangeAspect="1" noChangeArrowheads="1"/>
          </p:cNvPicPr>
          <p:nvPr/>
        </p:nvPicPr>
        <p:blipFill>
          <a:blip r:embed="rId3" cstate="print"/>
          <a:srcRect/>
          <a:stretch>
            <a:fillRect/>
          </a:stretch>
        </p:blipFill>
        <p:spPr bwMode="auto">
          <a:xfrm>
            <a:off x="179512" y="3933056"/>
            <a:ext cx="3707904" cy="2252708"/>
          </a:xfrm>
          <a:prstGeom prst="rect">
            <a:avLst/>
          </a:prstGeom>
          <a:noFill/>
          <a:ln w="9525">
            <a:noFill/>
            <a:miter lim="800000"/>
            <a:headEnd/>
            <a:tailEnd/>
          </a:ln>
          <a:effectLst/>
        </p:spPr>
      </p:pic>
      <p:sp>
        <p:nvSpPr>
          <p:cNvPr id="11" name="上矢印 10"/>
          <p:cNvSpPr/>
          <p:nvPr/>
        </p:nvSpPr>
        <p:spPr>
          <a:xfrm>
            <a:off x="1691680" y="5445224"/>
            <a:ext cx="1152128" cy="10081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下矢印 12"/>
          <p:cNvSpPr/>
          <p:nvPr/>
        </p:nvSpPr>
        <p:spPr>
          <a:xfrm>
            <a:off x="1691680" y="3717032"/>
            <a:ext cx="1152128" cy="11521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1619672" y="3501008"/>
            <a:ext cx="1338828"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pPr algn="ctr"/>
            <a:r>
              <a:rPr kumimoji="1" lang="ja-JP" altLang="en-US" dirty="0" smtClean="0"/>
              <a:t>水（湿気）</a:t>
            </a:r>
            <a:endParaRPr kumimoji="1" lang="ja-JP" altLang="en-US" dirty="0"/>
          </a:p>
        </p:txBody>
      </p:sp>
      <p:sp>
        <p:nvSpPr>
          <p:cNvPr id="15" name="テキスト ボックス 14"/>
          <p:cNvSpPr txBox="1"/>
          <p:nvPr/>
        </p:nvSpPr>
        <p:spPr>
          <a:xfrm>
            <a:off x="1619672" y="6300028"/>
            <a:ext cx="1338828"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pPr algn="ctr"/>
            <a:r>
              <a:rPr kumimoji="1" lang="ja-JP" altLang="en-US" dirty="0" smtClean="0"/>
              <a:t>水（湿気）</a:t>
            </a:r>
            <a:endParaRPr kumimoji="1" lang="ja-JP" altLang="en-US" dirty="0"/>
          </a:p>
        </p:txBody>
      </p:sp>
      <p:grpSp>
        <p:nvGrpSpPr>
          <p:cNvPr id="19" name="グループ化 18"/>
          <p:cNvGrpSpPr/>
          <p:nvPr/>
        </p:nvGrpSpPr>
        <p:grpSpPr>
          <a:xfrm>
            <a:off x="4860032" y="3645024"/>
            <a:ext cx="3240360" cy="2828057"/>
            <a:chOff x="4860032" y="3645024"/>
            <a:chExt cx="3240360" cy="2828057"/>
          </a:xfrm>
        </p:grpSpPr>
        <p:pic>
          <p:nvPicPr>
            <p:cNvPr id="17" name="Picture 2"/>
            <p:cNvPicPr>
              <a:picLocks noChangeAspect="1" noChangeArrowheads="1"/>
            </p:cNvPicPr>
            <p:nvPr/>
          </p:nvPicPr>
          <p:blipFill>
            <a:blip r:embed="rId4" cstate="print"/>
            <a:srcRect/>
            <a:stretch>
              <a:fillRect/>
            </a:stretch>
          </p:blipFill>
          <p:spPr bwMode="auto">
            <a:xfrm>
              <a:off x="4860032" y="3645024"/>
              <a:ext cx="3240360" cy="2411998"/>
            </a:xfrm>
            <a:prstGeom prst="rect">
              <a:avLst/>
            </a:prstGeom>
            <a:noFill/>
            <a:ln w="9525">
              <a:noFill/>
              <a:miter lim="800000"/>
              <a:headEnd/>
              <a:tailEnd/>
            </a:ln>
            <a:effectLst/>
          </p:spPr>
        </p:pic>
        <p:sp>
          <p:nvSpPr>
            <p:cNvPr id="18" name="Text Box 11"/>
            <p:cNvSpPr txBox="1">
              <a:spLocks noChangeArrowheads="1"/>
            </p:cNvSpPr>
            <p:nvPr/>
          </p:nvSpPr>
          <p:spPr bwMode="auto">
            <a:xfrm>
              <a:off x="5796136" y="6165304"/>
              <a:ext cx="1484701" cy="307777"/>
            </a:xfrm>
            <a:prstGeom prst="rect">
              <a:avLst/>
            </a:prstGeom>
            <a:noFill/>
            <a:ln w="9525">
              <a:noFill/>
              <a:miter lim="800000"/>
              <a:headEnd/>
              <a:tailEnd/>
            </a:ln>
            <a:effectLst/>
          </p:spPr>
          <p:txBody>
            <a:bodyPr wrap="none">
              <a:spAutoFit/>
            </a:bodyPr>
            <a:lstStyle/>
            <a:p>
              <a:pPr algn="ctr"/>
              <a:r>
                <a:rPr lang="en-US" altLang="ja-JP" sz="1400" b="1" dirty="0">
                  <a:effectLst>
                    <a:outerShdw blurRad="38100" dist="38100" dir="2700000" algn="tl">
                      <a:srgbClr val="C0C0C0"/>
                    </a:outerShdw>
                  </a:effectLst>
                </a:rPr>
                <a:t>80</a:t>
              </a:r>
              <a:r>
                <a:rPr lang="en-US" altLang="ja-JP" sz="1400" b="1" baseline="30000" dirty="0">
                  <a:effectLst>
                    <a:outerShdw blurRad="38100" dist="38100" dir="2700000" algn="tl">
                      <a:srgbClr val="C0C0C0"/>
                    </a:outerShdw>
                  </a:effectLst>
                </a:rPr>
                <a:t>o</a:t>
              </a:r>
              <a:r>
                <a:rPr lang="en-US" altLang="ja-JP" sz="1400" b="1" dirty="0">
                  <a:effectLst>
                    <a:outerShdw blurRad="38100" dist="38100" dir="2700000" algn="tl">
                      <a:srgbClr val="C0C0C0"/>
                    </a:outerShdw>
                  </a:effectLst>
                </a:rPr>
                <a:t>C/Hum.80%</a:t>
              </a:r>
              <a:endParaRPr lang="en-US" altLang="ja-JP" sz="1400" b="1" noProof="1">
                <a:effectLst>
                  <a:outerShdw blurRad="38100" dist="38100" dir="2700000" algn="tl">
                    <a:srgbClr val="C0C0C0"/>
                  </a:outerShdw>
                </a:effectLst>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272842"/>
            <a:ext cx="9144000" cy="707886"/>
          </a:xfrm>
          <a:prstGeom prst="rect">
            <a:avLst/>
          </a:prstGeom>
          <a:noFill/>
        </p:spPr>
        <p:txBody>
          <a:bodyPr wrap="square" rtlCol="0">
            <a:spAutoFit/>
          </a:bodyPr>
          <a:lstStyle/>
          <a:p>
            <a:pPr algn="ctr"/>
            <a:r>
              <a:rPr kumimoji="1" lang="en-US" altLang="ja-JP" sz="4000" dirty="0" smtClean="0">
                <a:solidFill>
                  <a:schemeClr val="bg1"/>
                </a:solidFill>
                <a:effectLst>
                  <a:outerShdw blurRad="38100" dist="38100" dir="2700000" algn="tl">
                    <a:srgbClr val="000000">
                      <a:alpha val="43137"/>
                    </a:srgbClr>
                  </a:outerShdw>
                </a:effectLst>
              </a:rPr>
              <a:t>OLED</a:t>
            </a:r>
            <a:r>
              <a:rPr kumimoji="1" lang="ja-JP" altLang="en-US" sz="4000" dirty="0" smtClean="0">
                <a:solidFill>
                  <a:schemeClr val="bg1"/>
                </a:solidFill>
                <a:effectLst>
                  <a:outerShdw blurRad="38100" dist="38100" dir="2700000" algn="tl">
                    <a:srgbClr val="000000">
                      <a:alpha val="43137"/>
                    </a:srgbClr>
                  </a:outerShdw>
                </a:effectLst>
              </a:rPr>
              <a:t>の課題</a:t>
            </a:r>
            <a:r>
              <a:rPr lang="ja-JP" altLang="en-US" sz="4000" dirty="0" smtClean="0">
                <a:solidFill>
                  <a:schemeClr val="bg1"/>
                </a:solidFill>
                <a:effectLst>
                  <a:outerShdw blurRad="38100" dist="38100" dir="2700000" algn="tl">
                    <a:srgbClr val="000000">
                      <a:alpha val="43137"/>
                    </a:srgbClr>
                  </a:outerShdw>
                </a:effectLst>
              </a:rPr>
              <a:t>の解決</a:t>
            </a:r>
            <a:endParaRPr kumimoji="1" lang="ja-JP" altLang="en-US" sz="4000" dirty="0">
              <a:solidFill>
                <a:schemeClr val="bg1"/>
              </a:solidFill>
              <a:effectLst>
                <a:outerShdw blurRad="38100" dist="38100" dir="2700000" algn="tl">
                  <a:srgbClr val="000000">
                    <a:alpha val="43137"/>
                  </a:srgbClr>
                </a:outerShdw>
              </a:effectLst>
            </a:endParaRPr>
          </a:p>
        </p:txBody>
      </p:sp>
      <p:sp>
        <p:nvSpPr>
          <p:cNvPr id="3" name="テキスト ボックス 2"/>
          <p:cNvSpPr txBox="1"/>
          <p:nvPr/>
        </p:nvSpPr>
        <p:spPr>
          <a:xfrm>
            <a:off x="251520" y="1484784"/>
            <a:ext cx="3600400"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kumimoji="1" lang="ja-JP" altLang="en-US" dirty="0" smtClean="0"/>
              <a:t>メタル缶封止＆吸湿剤</a:t>
            </a:r>
            <a:endParaRPr kumimoji="1" lang="ja-JP" altLang="en-US" dirty="0"/>
          </a:p>
        </p:txBody>
      </p:sp>
      <p:sp>
        <p:nvSpPr>
          <p:cNvPr id="4" name="テキスト ボックス 3"/>
          <p:cNvSpPr txBox="1"/>
          <p:nvPr/>
        </p:nvSpPr>
        <p:spPr>
          <a:xfrm>
            <a:off x="251520" y="3995772"/>
            <a:ext cx="3600400"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kumimoji="1" lang="ja-JP" altLang="en-US" dirty="0" smtClean="0"/>
              <a:t>薄膜封止（ガスバリア膜）</a:t>
            </a:r>
            <a:endParaRPr kumimoji="1" lang="ja-JP" altLang="en-US" dirty="0"/>
          </a:p>
        </p:txBody>
      </p:sp>
      <p:sp>
        <p:nvSpPr>
          <p:cNvPr id="5" name="テキスト ボックス 4"/>
          <p:cNvSpPr txBox="1"/>
          <p:nvPr/>
        </p:nvSpPr>
        <p:spPr>
          <a:xfrm>
            <a:off x="971600" y="1916832"/>
            <a:ext cx="6417141" cy="369332"/>
          </a:xfrm>
          <a:prstGeom prst="rect">
            <a:avLst/>
          </a:prstGeom>
          <a:noFill/>
        </p:spPr>
        <p:txBody>
          <a:bodyPr wrap="none" rtlCol="0">
            <a:spAutoFit/>
          </a:bodyPr>
          <a:lstStyle/>
          <a:p>
            <a:r>
              <a:rPr kumimoji="1" lang="ja-JP" altLang="en-US" dirty="0" smtClean="0"/>
              <a:t>現在主流</a:t>
            </a:r>
            <a:r>
              <a:rPr kumimoji="1" lang="en-US" altLang="ja-JP" dirty="0" smtClean="0"/>
              <a:t>	</a:t>
            </a:r>
            <a:r>
              <a:rPr kumimoji="1" lang="ja-JP" altLang="en-US" dirty="0" smtClean="0"/>
              <a:t>欠点＝フレキシブル応用への適用は不可能</a:t>
            </a:r>
            <a:endParaRPr kumimoji="1" lang="ja-JP" altLang="en-US" dirty="0"/>
          </a:p>
        </p:txBody>
      </p:sp>
      <p:sp>
        <p:nvSpPr>
          <p:cNvPr id="6" name="テキスト ボックス 5"/>
          <p:cNvSpPr txBox="1"/>
          <p:nvPr/>
        </p:nvSpPr>
        <p:spPr>
          <a:xfrm>
            <a:off x="395536" y="4437112"/>
            <a:ext cx="3647152" cy="2308324"/>
          </a:xfrm>
          <a:prstGeom prst="rect">
            <a:avLst/>
          </a:prstGeom>
          <a:noFill/>
        </p:spPr>
        <p:txBody>
          <a:bodyPr wrap="none" rtlCol="0">
            <a:spAutoFit/>
          </a:bodyPr>
          <a:lstStyle/>
          <a:p>
            <a:r>
              <a:rPr lang="ja-JP" altLang="en-US" dirty="0" smtClean="0"/>
              <a:t>効果</a:t>
            </a:r>
            <a:endParaRPr lang="en-US" altLang="ja-JP" dirty="0" smtClean="0"/>
          </a:p>
          <a:p>
            <a:r>
              <a:rPr lang="ja-JP" altLang="en-US" dirty="0" smtClean="0"/>
              <a:t>　フレキシビリティを損なわない</a:t>
            </a:r>
            <a:endParaRPr lang="en-US" altLang="ja-JP" dirty="0" smtClean="0"/>
          </a:p>
          <a:p>
            <a:endParaRPr kumimoji="1" lang="en-US" altLang="ja-JP" dirty="0" smtClean="0"/>
          </a:p>
          <a:p>
            <a:r>
              <a:rPr kumimoji="1" lang="ja-JP" altLang="en-US" dirty="0" smtClean="0"/>
              <a:t>課題</a:t>
            </a:r>
            <a:endParaRPr lang="en-US" altLang="ja-JP" dirty="0" smtClean="0"/>
          </a:p>
          <a:p>
            <a:r>
              <a:rPr kumimoji="1" lang="ja-JP" altLang="en-US" dirty="0" smtClean="0"/>
              <a:t>　ガス透過率の抑制</a:t>
            </a:r>
            <a:endParaRPr lang="en-US" altLang="ja-JP" dirty="0" smtClean="0"/>
          </a:p>
          <a:p>
            <a:r>
              <a:rPr lang="ja-JP" altLang="en-US" dirty="0" smtClean="0"/>
              <a:t>　着色抑制</a:t>
            </a:r>
            <a:endParaRPr lang="en-US" altLang="ja-JP" dirty="0" smtClean="0"/>
          </a:p>
          <a:p>
            <a:r>
              <a:rPr lang="ja-JP" altLang="en-US" dirty="0" smtClean="0"/>
              <a:t>　ひび割れ防止</a:t>
            </a:r>
            <a:endParaRPr lang="en-US" altLang="ja-JP" dirty="0" smtClean="0"/>
          </a:p>
          <a:p>
            <a:r>
              <a:rPr lang="ja-JP" altLang="en-US" dirty="0" smtClean="0"/>
              <a:t>　など</a:t>
            </a:r>
            <a:endParaRPr kumimoji="1" lang="en-US" altLang="ja-JP" dirty="0" smtClean="0"/>
          </a:p>
        </p:txBody>
      </p:sp>
      <p:grpSp>
        <p:nvGrpSpPr>
          <p:cNvPr id="7" name="Group 4"/>
          <p:cNvGrpSpPr>
            <a:grpSpLocks/>
          </p:cNvGrpSpPr>
          <p:nvPr/>
        </p:nvGrpSpPr>
        <p:grpSpPr bwMode="auto">
          <a:xfrm>
            <a:off x="5580112" y="2348880"/>
            <a:ext cx="2574458" cy="1526675"/>
            <a:chOff x="1382" y="1019"/>
            <a:chExt cx="2599" cy="1789"/>
          </a:xfrm>
        </p:grpSpPr>
        <p:sp>
          <p:nvSpPr>
            <p:cNvPr id="8" name="AutoShape 5"/>
            <p:cNvSpPr>
              <a:spLocks noChangeAspect="1" noChangeArrowheads="1" noTextEdit="1"/>
            </p:cNvSpPr>
            <p:nvPr/>
          </p:nvSpPr>
          <p:spPr bwMode="auto">
            <a:xfrm>
              <a:off x="1383" y="1026"/>
              <a:ext cx="2457" cy="1764"/>
            </a:xfrm>
            <a:prstGeom prst="rect">
              <a:avLst/>
            </a:prstGeom>
            <a:noFill/>
            <a:ln w="9525">
              <a:noFill/>
              <a:miter lim="800000"/>
              <a:headEnd/>
              <a:tailEnd/>
            </a:ln>
          </p:spPr>
          <p:txBody>
            <a:bodyPr/>
            <a:lstStyle/>
            <a:p>
              <a:endParaRPr lang="ja-JP" altLang="en-US" sz="1100"/>
            </a:p>
          </p:txBody>
        </p:sp>
        <p:sp>
          <p:nvSpPr>
            <p:cNvPr id="9" name="Rectangle 6"/>
            <p:cNvSpPr>
              <a:spLocks noChangeArrowheads="1"/>
            </p:cNvSpPr>
            <p:nvPr/>
          </p:nvSpPr>
          <p:spPr bwMode="auto">
            <a:xfrm>
              <a:off x="1593" y="1289"/>
              <a:ext cx="1670" cy="147"/>
            </a:xfrm>
            <a:prstGeom prst="rect">
              <a:avLst/>
            </a:prstGeom>
            <a:solidFill>
              <a:srgbClr val="F5FBFD"/>
            </a:solidFill>
            <a:ln w="0">
              <a:solidFill>
                <a:srgbClr val="000000"/>
              </a:solidFill>
              <a:miter lim="800000"/>
              <a:headEnd/>
              <a:tailEnd/>
            </a:ln>
          </p:spPr>
          <p:txBody>
            <a:bodyPr/>
            <a:lstStyle/>
            <a:p>
              <a:endParaRPr lang="ja-JP" altLang="en-US" sz="1100"/>
            </a:p>
          </p:txBody>
        </p:sp>
        <p:sp>
          <p:nvSpPr>
            <p:cNvPr id="10" name="Freeform 7"/>
            <p:cNvSpPr>
              <a:spLocks/>
            </p:cNvSpPr>
            <p:nvPr/>
          </p:nvSpPr>
          <p:spPr bwMode="auto">
            <a:xfrm>
              <a:off x="1824" y="1163"/>
              <a:ext cx="210" cy="84"/>
            </a:xfrm>
            <a:custGeom>
              <a:avLst/>
              <a:gdLst/>
              <a:ahLst/>
              <a:cxnLst>
                <a:cxn ang="0">
                  <a:pos x="42" y="84"/>
                </a:cxn>
                <a:cxn ang="0">
                  <a:pos x="0" y="0"/>
                </a:cxn>
                <a:cxn ang="0">
                  <a:pos x="210" y="0"/>
                </a:cxn>
                <a:cxn ang="0">
                  <a:pos x="168" y="84"/>
                </a:cxn>
                <a:cxn ang="0">
                  <a:pos x="42" y="84"/>
                </a:cxn>
              </a:cxnLst>
              <a:rect l="0" t="0" r="r" b="b"/>
              <a:pathLst>
                <a:path w="210" h="84">
                  <a:moveTo>
                    <a:pt x="42" y="84"/>
                  </a:moveTo>
                  <a:lnTo>
                    <a:pt x="0" y="0"/>
                  </a:lnTo>
                  <a:lnTo>
                    <a:pt x="210" y="0"/>
                  </a:lnTo>
                  <a:lnTo>
                    <a:pt x="168" y="84"/>
                  </a:lnTo>
                  <a:lnTo>
                    <a:pt x="42" y="84"/>
                  </a:lnTo>
                  <a:close/>
                </a:path>
              </a:pathLst>
            </a:custGeom>
            <a:solidFill>
              <a:srgbClr val="FFD900"/>
            </a:solidFill>
            <a:ln w="0" cap="flat">
              <a:solidFill>
                <a:srgbClr val="000000"/>
              </a:solidFill>
              <a:prstDash val="solid"/>
              <a:miter lim="800000"/>
              <a:headEnd/>
              <a:tailEnd/>
            </a:ln>
          </p:spPr>
          <p:txBody>
            <a:bodyPr/>
            <a:lstStyle/>
            <a:p>
              <a:endParaRPr lang="ja-JP" altLang="en-US" sz="1100"/>
            </a:p>
          </p:txBody>
        </p:sp>
        <p:sp>
          <p:nvSpPr>
            <p:cNvPr id="11" name="Rectangle 8"/>
            <p:cNvSpPr>
              <a:spLocks noChangeArrowheads="1"/>
            </p:cNvSpPr>
            <p:nvPr/>
          </p:nvSpPr>
          <p:spPr bwMode="auto">
            <a:xfrm>
              <a:off x="1593" y="1247"/>
              <a:ext cx="1670" cy="42"/>
            </a:xfrm>
            <a:prstGeom prst="rect">
              <a:avLst/>
            </a:prstGeom>
            <a:solidFill>
              <a:srgbClr val="BAE039"/>
            </a:solidFill>
            <a:ln w="0">
              <a:solidFill>
                <a:srgbClr val="000000"/>
              </a:solidFill>
              <a:miter lim="800000"/>
              <a:headEnd/>
              <a:tailEnd/>
            </a:ln>
          </p:spPr>
          <p:txBody>
            <a:bodyPr/>
            <a:lstStyle/>
            <a:p>
              <a:endParaRPr lang="ja-JP" altLang="en-US" sz="1100"/>
            </a:p>
          </p:txBody>
        </p:sp>
        <p:sp>
          <p:nvSpPr>
            <p:cNvPr id="12" name="Freeform 9"/>
            <p:cNvSpPr>
              <a:spLocks/>
            </p:cNvSpPr>
            <p:nvPr/>
          </p:nvSpPr>
          <p:spPr bwMode="auto">
            <a:xfrm>
              <a:off x="2328" y="1163"/>
              <a:ext cx="200" cy="84"/>
            </a:xfrm>
            <a:custGeom>
              <a:avLst/>
              <a:gdLst/>
              <a:ahLst/>
              <a:cxnLst>
                <a:cxn ang="0">
                  <a:pos x="42" y="84"/>
                </a:cxn>
                <a:cxn ang="0">
                  <a:pos x="0" y="0"/>
                </a:cxn>
                <a:cxn ang="0">
                  <a:pos x="200" y="0"/>
                </a:cxn>
                <a:cxn ang="0">
                  <a:pos x="168" y="84"/>
                </a:cxn>
                <a:cxn ang="0">
                  <a:pos x="42" y="84"/>
                </a:cxn>
              </a:cxnLst>
              <a:rect l="0" t="0" r="r" b="b"/>
              <a:pathLst>
                <a:path w="200" h="84">
                  <a:moveTo>
                    <a:pt x="42" y="84"/>
                  </a:moveTo>
                  <a:lnTo>
                    <a:pt x="0" y="0"/>
                  </a:lnTo>
                  <a:lnTo>
                    <a:pt x="200" y="0"/>
                  </a:lnTo>
                  <a:lnTo>
                    <a:pt x="168" y="84"/>
                  </a:lnTo>
                  <a:lnTo>
                    <a:pt x="42" y="84"/>
                  </a:lnTo>
                  <a:close/>
                </a:path>
              </a:pathLst>
            </a:custGeom>
            <a:solidFill>
              <a:srgbClr val="FFD900"/>
            </a:solidFill>
            <a:ln w="0" cap="flat">
              <a:solidFill>
                <a:srgbClr val="000000"/>
              </a:solidFill>
              <a:prstDash val="solid"/>
              <a:miter lim="800000"/>
              <a:headEnd/>
              <a:tailEnd/>
            </a:ln>
          </p:spPr>
          <p:txBody>
            <a:bodyPr/>
            <a:lstStyle/>
            <a:p>
              <a:endParaRPr lang="ja-JP" altLang="en-US" sz="1100"/>
            </a:p>
          </p:txBody>
        </p:sp>
        <p:sp>
          <p:nvSpPr>
            <p:cNvPr id="13" name="Freeform 10"/>
            <p:cNvSpPr>
              <a:spLocks/>
            </p:cNvSpPr>
            <p:nvPr/>
          </p:nvSpPr>
          <p:spPr bwMode="auto">
            <a:xfrm>
              <a:off x="2822" y="1163"/>
              <a:ext cx="210" cy="84"/>
            </a:xfrm>
            <a:custGeom>
              <a:avLst/>
              <a:gdLst/>
              <a:ahLst/>
              <a:cxnLst>
                <a:cxn ang="0">
                  <a:pos x="42" y="84"/>
                </a:cxn>
                <a:cxn ang="0">
                  <a:pos x="0" y="0"/>
                </a:cxn>
                <a:cxn ang="0">
                  <a:pos x="210" y="0"/>
                </a:cxn>
                <a:cxn ang="0">
                  <a:pos x="168" y="84"/>
                </a:cxn>
                <a:cxn ang="0">
                  <a:pos x="42" y="84"/>
                </a:cxn>
              </a:cxnLst>
              <a:rect l="0" t="0" r="r" b="b"/>
              <a:pathLst>
                <a:path w="210" h="84">
                  <a:moveTo>
                    <a:pt x="42" y="84"/>
                  </a:moveTo>
                  <a:lnTo>
                    <a:pt x="0" y="0"/>
                  </a:lnTo>
                  <a:lnTo>
                    <a:pt x="210" y="0"/>
                  </a:lnTo>
                  <a:lnTo>
                    <a:pt x="168" y="84"/>
                  </a:lnTo>
                  <a:lnTo>
                    <a:pt x="42" y="84"/>
                  </a:lnTo>
                  <a:close/>
                </a:path>
              </a:pathLst>
            </a:custGeom>
            <a:solidFill>
              <a:srgbClr val="FFD900"/>
            </a:solidFill>
            <a:ln w="0" cap="flat">
              <a:solidFill>
                <a:srgbClr val="000000"/>
              </a:solidFill>
              <a:prstDash val="solid"/>
              <a:miter lim="800000"/>
              <a:headEnd/>
              <a:tailEnd/>
            </a:ln>
          </p:spPr>
          <p:txBody>
            <a:bodyPr/>
            <a:lstStyle/>
            <a:p>
              <a:endParaRPr lang="ja-JP" altLang="en-US" sz="1100"/>
            </a:p>
          </p:txBody>
        </p:sp>
        <p:sp>
          <p:nvSpPr>
            <p:cNvPr id="14" name="Rectangle 11"/>
            <p:cNvSpPr>
              <a:spLocks noChangeArrowheads="1"/>
            </p:cNvSpPr>
            <p:nvPr/>
          </p:nvSpPr>
          <p:spPr bwMode="auto">
            <a:xfrm>
              <a:off x="1593" y="1950"/>
              <a:ext cx="1670" cy="147"/>
            </a:xfrm>
            <a:prstGeom prst="rect">
              <a:avLst/>
            </a:prstGeom>
            <a:solidFill>
              <a:srgbClr val="F5FBFD"/>
            </a:solidFill>
            <a:ln w="0">
              <a:solidFill>
                <a:srgbClr val="000000"/>
              </a:solidFill>
              <a:miter lim="800000"/>
              <a:headEnd/>
              <a:tailEnd/>
            </a:ln>
          </p:spPr>
          <p:txBody>
            <a:bodyPr/>
            <a:lstStyle/>
            <a:p>
              <a:endParaRPr lang="ja-JP" altLang="en-US" sz="1100"/>
            </a:p>
          </p:txBody>
        </p:sp>
        <p:sp>
          <p:nvSpPr>
            <p:cNvPr id="15" name="Freeform 12"/>
            <p:cNvSpPr>
              <a:spLocks/>
            </p:cNvSpPr>
            <p:nvPr/>
          </p:nvSpPr>
          <p:spPr bwMode="auto">
            <a:xfrm>
              <a:off x="1824" y="1835"/>
              <a:ext cx="210" cy="84"/>
            </a:xfrm>
            <a:custGeom>
              <a:avLst/>
              <a:gdLst/>
              <a:ahLst/>
              <a:cxnLst>
                <a:cxn ang="0">
                  <a:pos x="42" y="84"/>
                </a:cxn>
                <a:cxn ang="0">
                  <a:pos x="0" y="0"/>
                </a:cxn>
                <a:cxn ang="0">
                  <a:pos x="210" y="0"/>
                </a:cxn>
                <a:cxn ang="0">
                  <a:pos x="168" y="84"/>
                </a:cxn>
                <a:cxn ang="0">
                  <a:pos x="42" y="84"/>
                </a:cxn>
              </a:cxnLst>
              <a:rect l="0" t="0" r="r" b="b"/>
              <a:pathLst>
                <a:path w="210" h="84">
                  <a:moveTo>
                    <a:pt x="42" y="84"/>
                  </a:moveTo>
                  <a:lnTo>
                    <a:pt x="0" y="0"/>
                  </a:lnTo>
                  <a:lnTo>
                    <a:pt x="210" y="0"/>
                  </a:lnTo>
                  <a:lnTo>
                    <a:pt x="168" y="84"/>
                  </a:lnTo>
                  <a:lnTo>
                    <a:pt x="42" y="84"/>
                  </a:lnTo>
                  <a:close/>
                </a:path>
              </a:pathLst>
            </a:custGeom>
            <a:solidFill>
              <a:srgbClr val="FFD900"/>
            </a:solidFill>
            <a:ln w="0" cap="flat">
              <a:solidFill>
                <a:srgbClr val="000000"/>
              </a:solidFill>
              <a:prstDash val="solid"/>
              <a:miter lim="800000"/>
              <a:headEnd/>
              <a:tailEnd/>
            </a:ln>
          </p:spPr>
          <p:txBody>
            <a:bodyPr/>
            <a:lstStyle/>
            <a:p>
              <a:endParaRPr lang="ja-JP" altLang="en-US" sz="1100"/>
            </a:p>
          </p:txBody>
        </p:sp>
        <p:sp>
          <p:nvSpPr>
            <p:cNvPr id="16" name="Rectangle 13"/>
            <p:cNvSpPr>
              <a:spLocks noChangeArrowheads="1"/>
            </p:cNvSpPr>
            <p:nvPr/>
          </p:nvSpPr>
          <p:spPr bwMode="auto">
            <a:xfrm>
              <a:off x="1593" y="1919"/>
              <a:ext cx="1670" cy="31"/>
            </a:xfrm>
            <a:prstGeom prst="rect">
              <a:avLst/>
            </a:prstGeom>
            <a:solidFill>
              <a:srgbClr val="BAE039"/>
            </a:solidFill>
            <a:ln w="0">
              <a:solidFill>
                <a:srgbClr val="000000"/>
              </a:solidFill>
              <a:miter lim="800000"/>
              <a:headEnd/>
              <a:tailEnd/>
            </a:ln>
          </p:spPr>
          <p:txBody>
            <a:bodyPr/>
            <a:lstStyle/>
            <a:p>
              <a:endParaRPr lang="ja-JP" altLang="en-US" sz="1100"/>
            </a:p>
          </p:txBody>
        </p:sp>
        <p:sp>
          <p:nvSpPr>
            <p:cNvPr id="17" name="Freeform 14"/>
            <p:cNvSpPr>
              <a:spLocks/>
            </p:cNvSpPr>
            <p:nvPr/>
          </p:nvSpPr>
          <p:spPr bwMode="auto">
            <a:xfrm>
              <a:off x="2328" y="1835"/>
              <a:ext cx="200" cy="84"/>
            </a:xfrm>
            <a:custGeom>
              <a:avLst/>
              <a:gdLst/>
              <a:ahLst/>
              <a:cxnLst>
                <a:cxn ang="0">
                  <a:pos x="42" y="84"/>
                </a:cxn>
                <a:cxn ang="0">
                  <a:pos x="0" y="0"/>
                </a:cxn>
                <a:cxn ang="0">
                  <a:pos x="200" y="0"/>
                </a:cxn>
                <a:cxn ang="0">
                  <a:pos x="168" y="84"/>
                </a:cxn>
                <a:cxn ang="0">
                  <a:pos x="42" y="84"/>
                </a:cxn>
              </a:cxnLst>
              <a:rect l="0" t="0" r="r" b="b"/>
              <a:pathLst>
                <a:path w="200" h="84">
                  <a:moveTo>
                    <a:pt x="42" y="84"/>
                  </a:moveTo>
                  <a:lnTo>
                    <a:pt x="0" y="0"/>
                  </a:lnTo>
                  <a:lnTo>
                    <a:pt x="200" y="0"/>
                  </a:lnTo>
                  <a:lnTo>
                    <a:pt x="168" y="84"/>
                  </a:lnTo>
                  <a:lnTo>
                    <a:pt x="42" y="84"/>
                  </a:lnTo>
                  <a:close/>
                </a:path>
              </a:pathLst>
            </a:custGeom>
            <a:solidFill>
              <a:srgbClr val="FFD900"/>
            </a:solidFill>
            <a:ln w="0" cap="flat">
              <a:solidFill>
                <a:srgbClr val="000000"/>
              </a:solidFill>
              <a:prstDash val="solid"/>
              <a:miter lim="800000"/>
              <a:headEnd/>
              <a:tailEnd/>
            </a:ln>
          </p:spPr>
          <p:txBody>
            <a:bodyPr/>
            <a:lstStyle/>
            <a:p>
              <a:endParaRPr lang="ja-JP" altLang="en-US" sz="1100"/>
            </a:p>
          </p:txBody>
        </p:sp>
        <p:sp>
          <p:nvSpPr>
            <p:cNvPr id="18" name="Freeform 15"/>
            <p:cNvSpPr>
              <a:spLocks/>
            </p:cNvSpPr>
            <p:nvPr/>
          </p:nvSpPr>
          <p:spPr bwMode="auto">
            <a:xfrm>
              <a:off x="2822" y="1835"/>
              <a:ext cx="210" cy="84"/>
            </a:xfrm>
            <a:custGeom>
              <a:avLst/>
              <a:gdLst/>
              <a:ahLst/>
              <a:cxnLst>
                <a:cxn ang="0">
                  <a:pos x="42" y="84"/>
                </a:cxn>
                <a:cxn ang="0">
                  <a:pos x="0" y="0"/>
                </a:cxn>
                <a:cxn ang="0">
                  <a:pos x="210" y="0"/>
                </a:cxn>
                <a:cxn ang="0">
                  <a:pos x="168" y="84"/>
                </a:cxn>
                <a:cxn ang="0">
                  <a:pos x="42" y="84"/>
                </a:cxn>
              </a:cxnLst>
              <a:rect l="0" t="0" r="r" b="b"/>
              <a:pathLst>
                <a:path w="210" h="84">
                  <a:moveTo>
                    <a:pt x="42" y="84"/>
                  </a:moveTo>
                  <a:lnTo>
                    <a:pt x="0" y="0"/>
                  </a:lnTo>
                  <a:lnTo>
                    <a:pt x="210" y="0"/>
                  </a:lnTo>
                  <a:lnTo>
                    <a:pt x="168" y="84"/>
                  </a:lnTo>
                  <a:lnTo>
                    <a:pt x="42" y="84"/>
                  </a:lnTo>
                  <a:close/>
                </a:path>
              </a:pathLst>
            </a:custGeom>
            <a:solidFill>
              <a:srgbClr val="FFD900"/>
            </a:solidFill>
            <a:ln w="0" cap="flat">
              <a:solidFill>
                <a:srgbClr val="000000"/>
              </a:solidFill>
              <a:prstDash val="solid"/>
              <a:miter lim="800000"/>
              <a:headEnd/>
              <a:tailEnd/>
            </a:ln>
          </p:spPr>
          <p:txBody>
            <a:bodyPr/>
            <a:lstStyle/>
            <a:p>
              <a:endParaRPr lang="ja-JP" altLang="en-US" sz="1100"/>
            </a:p>
          </p:txBody>
        </p:sp>
        <p:sp>
          <p:nvSpPr>
            <p:cNvPr id="19" name="Rectangle 16"/>
            <p:cNvSpPr>
              <a:spLocks noChangeArrowheads="1"/>
            </p:cNvSpPr>
            <p:nvPr/>
          </p:nvSpPr>
          <p:spPr bwMode="auto">
            <a:xfrm>
              <a:off x="1593" y="1898"/>
              <a:ext cx="231" cy="21"/>
            </a:xfrm>
            <a:prstGeom prst="rect">
              <a:avLst/>
            </a:prstGeom>
            <a:solidFill>
              <a:srgbClr val="F11687"/>
            </a:solidFill>
            <a:ln w="0">
              <a:solidFill>
                <a:srgbClr val="000000"/>
              </a:solidFill>
              <a:miter lim="800000"/>
              <a:headEnd/>
              <a:tailEnd/>
            </a:ln>
          </p:spPr>
          <p:txBody>
            <a:bodyPr/>
            <a:lstStyle/>
            <a:p>
              <a:endParaRPr lang="ja-JP" altLang="en-US" sz="1100"/>
            </a:p>
          </p:txBody>
        </p:sp>
        <p:sp>
          <p:nvSpPr>
            <p:cNvPr id="20" name="Rectangle 17"/>
            <p:cNvSpPr>
              <a:spLocks noChangeArrowheads="1"/>
            </p:cNvSpPr>
            <p:nvPr/>
          </p:nvSpPr>
          <p:spPr bwMode="auto">
            <a:xfrm>
              <a:off x="2034" y="1898"/>
              <a:ext cx="294" cy="21"/>
            </a:xfrm>
            <a:prstGeom prst="rect">
              <a:avLst/>
            </a:prstGeom>
            <a:solidFill>
              <a:srgbClr val="F11687"/>
            </a:solidFill>
            <a:ln w="0">
              <a:solidFill>
                <a:srgbClr val="000000"/>
              </a:solidFill>
              <a:miter lim="800000"/>
              <a:headEnd/>
              <a:tailEnd/>
            </a:ln>
          </p:spPr>
          <p:txBody>
            <a:bodyPr/>
            <a:lstStyle/>
            <a:p>
              <a:endParaRPr lang="ja-JP" altLang="en-US" sz="1100"/>
            </a:p>
          </p:txBody>
        </p:sp>
        <p:sp>
          <p:nvSpPr>
            <p:cNvPr id="21" name="Rectangle 18"/>
            <p:cNvSpPr>
              <a:spLocks noChangeArrowheads="1"/>
            </p:cNvSpPr>
            <p:nvPr/>
          </p:nvSpPr>
          <p:spPr bwMode="auto">
            <a:xfrm>
              <a:off x="2528" y="1898"/>
              <a:ext cx="294" cy="21"/>
            </a:xfrm>
            <a:prstGeom prst="rect">
              <a:avLst/>
            </a:prstGeom>
            <a:solidFill>
              <a:srgbClr val="F11687"/>
            </a:solidFill>
            <a:ln w="0">
              <a:solidFill>
                <a:srgbClr val="000000"/>
              </a:solidFill>
              <a:miter lim="800000"/>
              <a:headEnd/>
              <a:tailEnd/>
            </a:ln>
          </p:spPr>
          <p:txBody>
            <a:bodyPr/>
            <a:lstStyle/>
            <a:p>
              <a:endParaRPr lang="ja-JP" altLang="en-US" sz="1100"/>
            </a:p>
          </p:txBody>
        </p:sp>
        <p:sp>
          <p:nvSpPr>
            <p:cNvPr id="22" name="Rectangle 19"/>
            <p:cNvSpPr>
              <a:spLocks noChangeArrowheads="1"/>
            </p:cNvSpPr>
            <p:nvPr/>
          </p:nvSpPr>
          <p:spPr bwMode="auto">
            <a:xfrm>
              <a:off x="3032" y="1898"/>
              <a:ext cx="231" cy="21"/>
            </a:xfrm>
            <a:prstGeom prst="rect">
              <a:avLst/>
            </a:prstGeom>
            <a:solidFill>
              <a:srgbClr val="F11687"/>
            </a:solidFill>
            <a:ln w="0">
              <a:solidFill>
                <a:srgbClr val="000000"/>
              </a:solidFill>
              <a:miter lim="800000"/>
              <a:headEnd/>
              <a:tailEnd/>
            </a:ln>
          </p:spPr>
          <p:txBody>
            <a:bodyPr/>
            <a:lstStyle/>
            <a:p>
              <a:endParaRPr lang="ja-JP" altLang="en-US" sz="1100"/>
            </a:p>
          </p:txBody>
        </p:sp>
        <p:sp>
          <p:nvSpPr>
            <p:cNvPr id="23" name="Rectangle 20"/>
            <p:cNvSpPr>
              <a:spLocks noChangeArrowheads="1"/>
            </p:cNvSpPr>
            <p:nvPr/>
          </p:nvSpPr>
          <p:spPr bwMode="auto">
            <a:xfrm>
              <a:off x="1824" y="1814"/>
              <a:ext cx="210" cy="21"/>
            </a:xfrm>
            <a:prstGeom prst="rect">
              <a:avLst/>
            </a:prstGeom>
            <a:solidFill>
              <a:srgbClr val="F11687"/>
            </a:solidFill>
            <a:ln w="0">
              <a:solidFill>
                <a:srgbClr val="000000"/>
              </a:solidFill>
              <a:miter lim="800000"/>
              <a:headEnd/>
              <a:tailEnd/>
            </a:ln>
          </p:spPr>
          <p:txBody>
            <a:bodyPr/>
            <a:lstStyle/>
            <a:p>
              <a:endParaRPr lang="ja-JP" altLang="en-US" sz="1100"/>
            </a:p>
          </p:txBody>
        </p:sp>
        <p:sp>
          <p:nvSpPr>
            <p:cNvPr id="24" name="Rectangle 21"/>
            <p:cNvSpPr>
              <a:spLocks noChangeArrowheads="1"/>
            </p:cNvSpPr>
            <p:nvPr/>
          </p:nvSpPr>
          <p:spPr bwMode="auto">
            <a:xfrm>
              <a:off x="2328" y="1814"/>
              <a:ext cx="200" cy="21"/>
            </a:xfrm>
            <a:prstGeom prst="rect">
              <a:avLst/>
            </a:prstGeom>
            <a:solidFill>
              <a:srgbClr val="F11687"/>
            </a:solidFill>
            <a:ln w="0">
              <a:solidFill>
                <a:srgbClr val="000000"/>
              </a:solidFill>
              <a:miter lim="800000"/>
              <a:headEnd/>
              <a:tailEnd/>
            </a:ln>
          </p:spPr>
          <p:txBody>
            <a:bodyPr/>
            <a:lstStyle/>
            <a:p>
              <a:endParaRPr lang="ja-JP" altLang="en-US" sz="1100"/>
            </a:p>
          </p:txBody>
        </p:sp>
        <p:sp>
          <p:nvSpPr>
            <p:cNvPr id="25" name="Rectangle 22"/>
            <p:cNvSpPr>
              <a:spLocks noChangeArrowheads="1"/>
            </p:cNvSpPr>
            <p:nvPr/>
          </p:nvSpPr>
          <p:spPr bwMode="auto">
            <a:xfrm>
              <a:off x="2822" y="1814"/>
              <a:ext cx="210" cy="21"/>
            </a:xfrm>
            <a:prstGeom prst="rect">
              <a:avLst/>
            </a:prstGeom>
            <a:solidFill>
              <a:srgbClr val="F11687"/>
            </a:solidFill>
            <a:ln w="0">
              <a:solidFill>
                <a:srgbClr val="000000"/>
              </a:solidFill>
              <a:miter lim="800000"/>
              <a:headEnd/>
              <a:tailEnd/>
            </a:ln>
          </p:spPr>
          <p:txBody>
            <a:bodyPr/>
            <a:lstStyle/>
            <a:p>
              <a:endParaRPr lang="ja-JP" altLang="en-US" sz="1100"/>
            </a:p>
          </p:txBody>
        </p:sp>
        <p:sp>
          <p:nvSpPr>
            <p:cNvPr id="26" name="Rectangle 23"/>
            <p:cNvSpPr>
              <a:spLocks noChangeArrowheads="1"/>
            </p:cNvSpPr>
            <p:nvPr/>
          </p:nvSpPr>
          <p:spPr bwMode="auto">
            <a:xfrm>
              <a:off x="1593" y="2622"/>
              <a:ext cx="1670" cy="147"/>
            </a:xfrm>
            <a:prstGeom prst="rect">
              <a:avLst/>
            </a:prstGeom>
            <a:solidFill>
              <a:srgbClr val="F5FBFD"/>
            </a:solidFill>
            <a:ln w="0">
              <a:solidFill>
                <a:srgbClr val="000000"/>
              </a:solidFill>
              <a:miter lim="800000"/>
              <a:headEnd/>
              <a:tailEnd/>
            </a:ln>
          </p:spPr>
          <p:txBody>
            <a:bodyPr/>
            <a:lstStyle/>
            <a:p>
              <a:endParaRPr lang="ja-JP" altLang="en-US" sz="1100"/>
            </a:p>
          </p:txBody>
        </p:sp>
        <p:sp>
          <p:nvSpPr>
            <p:cNvPr id="27" name="Freeform 24"/>
            <p:cNvSpPr>
              <a:spLocks/>
            </p:cNvSpPr>
            <p:nvPr/>
          </p:nvSpPr>
          <p:spPr bwMode="auto">
            <a:xfrm>
              <a:off x="1824" y="2496"/>
              <a:ext cx="210" cy="84"/>
            </a:xfrm>
            <a:custGeom>
              <a:avLst/>
              <a:gdLst/>
              <a:ahLst/>
              <a:cxnLst>
                <a:cxn ang="0">
                  <a:pos x="42" y="84"/>
                </a:cxn>
                <a:cxn ang="0">
                  <a:pos x="0" y="0"/>
                </a:cxn>
                <a:cxn ang="0">
                  <a:pos x="210" y="0"/>
                </a:cxn>
                <a:cxn ang="0">
                  <a:pos x="168" y="84"/>
                </a:cxn>
                <a:cxn ang="0">
                  <a:pos x="42" y="84"/>
                </a:cxn>
              </a:cxnLst>
              <a:rect l="0" t="0" r="r" b="b"/>
              <a:pathLst>
                <a:path w="210" h="84">
                  <a:moveTo>
                    <a:pt x="42" y="84"/>
                  </a:moveTo>
                  <a:lnTo>
                    <a:pt x="0" y="0"/>
                  </a:lnTo>
                  <a:lnTo>
                    <a:pt x="210" y="0"/>
                  </a:lnTo>
                  <a:lnTo>
                    <a:pt x="168" y="84"/>
                  </a:lnTo>
                  <a:lnTo>
                    <a:pt x="42" y="84"/>
                  </a:lnTo>
                  <a:close/>
                </a:path>
              </a:pathLst>
            </a:custGeom>
            <a:solidFill>
              <a:srgbClr val="FFD900"/>
            </a:solidFill>
            <a:ln w="0" cap="flat">
              <a:solidFill>
                <a:srgbClr val="000000"/>
              </a:solidFill>
              <a:prstDash val="solid"/>
              <a:miter lim="800000"/>
              <a:headEnd/>
              <a:tailEnd/>
            </a:ln>
          </p:spPr>
          <p:txBody>
            <a:bodyPr/>
            <a:lstStyle/>
            <a:p>
              <a:endParaRPr lang="ja-JP" altLang="en-US" sz="1100"/>
            </a:p>
          </p:txBody>
        </p:sp>
        <p:sp>
          <p:nvSpPr>
            <p:cNvPr id="28" name="Rectangle 25"/>
            <p:cNvSpPr>
              <a:spLocks noChangeArrowheads="1"/>
            </p:cNvSpPr>
            <p:nvPr/>
          </p:nvSpPr>
          <p:spPr bwMode="auto">
            <a:xfrm>
              <a:off x="1593" y="2580"/>
              <a:ext cx="1670" cy="42"/>
            </a:xfrm>
            <a:prstGeom prst="rect">
              <a:avLst/>
            </a:prstGeom>
            <a:solidFill>
              <a:srgbClr val="BAE039"/>
            </a:solidFill>
            <a:ln w="0">
              <a:solidFill>
                <a:srgbClr val="000000"/>
              </a:solidFill>
              <a:miter lim="800000"/>
              <a:headEnd/>
              <a:tailEnd/>
            </a:ln>
          </p:spPr>
          <p:txBody>
            <a:bodyPr/>
            <a:lstStyle/>
            <a:p>
              <a:endParaRPr lang="ja-JP" altLang="en-US" sz="1100"/>
            </a:p>
          </p:txBody>
        </p:sp>
        <p:sp>
          <p:nvSpPr>
            <p:cNvPr id="29" name="Freeform 26"/>
            <p:cNvSpPr>
              <a:spLocks/>
            </p:cNvSpPr>
            <p:nvPr/>
          </p:nvSpPr>
          <p:spPr bwMode="auto">
            <a:xfrm>
              <a:off x="2328" y="2496"/>
              <a:ext cx="200" cy="84"/>
            </a:xfrm>
            <a:custGeom>
              <a:avLst/>
              <a:gdLst/>
              <a:ahLst/>
              <a:cxnLst>
                <a:cxn ang="0">
                  <a:pos x="42" y="84"/>
                </a:cxn>
                <a:cxn ang="0">
                  <a:pos x="0" y="0"/>
                </a:cxn>
                <a:cxn ang="0">
                  <a:pos x="200" y="0"/>
                </a:cxn>
                <a:cxn ang="0">
                  <a:pos x="168" y="84"/>
                </a:cxn>
                <a:cxn ang="0">
                  <a:pos x="42" y="84"/>
                </a:cxn>
              </a:cxnLst>
              <a:rect l="0" t="0" r="r" b="b"/>
              <a:pathLst>
                <a:path w="200" h="84">
                  <a:moveTo>
                    <a:pt x="42" y="84"/>
                  </a:moveTo>
                  <a:lnTo>
                    <a:pt x="0" y="0"/>
                  </a:lnTo>
                  <a:lnTo>
                    <a:pt x="200" y="0"/>
                  </a:lnTo>
                  <a:lnTo>
                    <a:pt x="168" y="84"/>
                  </a:lnTo>
                  <a:lnTo>
                    <a:pt x="42" y="84"/>
                  </a:lnTo>
                  <a:close/>
                </a:path>
              </a:pathLst>
            </a:custGeom>
            <a:solidFill>
              <a:srgbClr val="FFD900"/>
            </a:solidFill>
            <a:ln w="0" cap="flat">
              <a:solidFill>
                <a:srgbClr val="000000"/>
              </a:solidFill>
              <a:prstDash val="solid"/>
              <a:miter lim="800000"/>
              <a:headEnd/>
              <a:tailEnd/>
            </a:ln>
          </p:spPr>
          <p:txBody>
            <a:bodyPr/>
            <a:lstStyle/>
            <a:p>
              <a:endParaRPr lang="ja-JP" altLang="en-US" sz="1100"/>
            </a:p>
          </p:txBody>
        </p:sp>
        <p:sp>
          <p:nvSpPr>
            <p:cNvPr id="30" name="Freeform 27"/>
            <p:cNvSpPr>
              <a:spLocks/>
            </p:cNvSpPr>
            <p:nvPr/>
          </p:nvSpPr>
          <p:spPr bwMode="auto">
            <a:xfrm>
              <a:off x="2822" y="2496"/>
              <a:ext cx="210" cy="84"/>
            </a:xfrm>
            <a:custGeom>
              <a:avLst/>
              <a:gdLst/>
              <a:ahLst/>
              <a:cxnLst>
                <a:cxn ang="0">
                  <a:pos x="42" y="84"/>
                </a:cxn>
                <a:cxn ang="0">
                  <a:pos x="0" y="0"/>
                </a:cxn>
                <a:cxn ang="0">
                  <a:pos x="210" y="0"/>
                </a:cxn>
                <a:cxn ang="0">
                  <a:pos x="168" y="84"/>
                </a:cxn>
                <a:cxn ang="0">
                  <a:pos x="42" y="84"/>
                </a:cxn>
              </a:cxnLst>
              <a:rect l="0" t="0" r="r" b="b"/>
              <a:pathLst>
                <a:path w="210" h="84">
                  <a:moveTo>
                    <a:pt x="42" y="84"/>
                  </a:moveTo>
                  <a:lnTo>
                    <a:pt x="0" y="0"/>
                  </a:lnTo>
                  <a:lnTo>
                    <a:pt x="210" y="0"/>
                  </a:lnTo>
                  <a:lnTo>
                    <a:pt x="168" y="84"/>
                  </a:lnTo>
                  <a:lnTo>
                    <a:pt x="42" y="84"/>
                  </a:lnTo>
                  <a:close/>
                </a:path>
              </a:pathLst>
            </a:custGeom>
            <a:solidFill>
              <a:srgbClr val="FFD900"/>
            </a:solidFill>
            <a:ln w="0" cap="flat">
              <a:solidFill>
                <a:srgbClr val="000000"/>
              </a:solidFill>
              <a:prstDash val="solid"/>
              <a:miter lim="800000"/>
              <a:headEnd/>
              <a:tailEnd/>
            </a:ln>
          </p:spPr>
          <p:txBody>
            <a:bodyPr/>
            <a:lstStyle/>
            <a:p>
              <a:endParaRPr lang="ja-JP" altLang="en-US" sz="1100"/>
            </a:p>
          </p:txBody>
        </p:sp>
        <p:sp>
          <p:nvSpPr>
            <p:cNvPr id="31" name="Rectangle 28"/>
            <p:cNvSpPr>
              <a:spLocks noChangeArrowheads="1"/>
            </p:cNvSpPr>
            <p:nvPr/>
          </p:nvSpPr>
          <p:spPr bwMode="auto">
            <a:xfrm>
              <a:off x="1593" y="2559"/>
              <a:ext cx="231" cy="21"/>
            </a:xfrm>
            <a:prstGeom prst="rect">
              <a:avLst/>
            </a:prstGeom>
            <a:solidFill>
              <a:srgbClr val="F11687"/>
            </a:solidFill>
            <a:ln w="0">
              <a:solidFill>
                <a:srgbClr val="000000"/>
              </a:solidFill>
              <a:miter lim="800000"/>
              <a:headEnd/>
              <a:tailEnd/>
            </a:ln>
          </p:spPr>
          <p:txBody>
            <a:bodyPr/>
            <a:lstStyle/>
            <a:p>
              <a:endParaRPr lang="ja-JP" altLang="en-US" sz="1100"/>
            </a:p>
          </p:txBody>
        </p:sp>
        <p:sp>
          <p:nvSpPr>
            <p:cNvPr id="32" name="Rectangle 29"/>
            <p:cNvSpPr>
              <a:spLocks noChangeArrowheads="1"/>
            </p:cNvSpPr>
            <p:nvPr/>
          </p:nvSpPr>
          <p:spPr bwMode="auto">
            <a:xfrm>
              <a:off x="2034" y="2559"/>
              <a:ext cx="294" cy="21"/>
            </a:xfrm>
            <a:prstGeom prst="rect">
              <a:avLst/>
            </a:prstGeom>
            <a:solidFill>
              <a:srgbClr val="F11687"/>
            </a:solidFill>
            <a:ln w="0">
              <a:solidFill>
                <a:srgbClr val="000000"/>
              </a:solidFill>
              <a:miter lim="800000"/>
              <a:headEnd/>
              <a:tailEnd/>
            </a:ln>
          </p:spPr>
          <p:txBody>
            <a:bodyPr/>
            <a:lstStyle/>
            <a:p>
              <a:endParaRPr lang="ja-JP" altLang="en-US" sz="1100"/>
            </a:p>
          </p:txBody>
        </p:sp>
        <p:sp>
          <p:nvSpPr>
            <p:cNvPr id="33" name="Rectangle 30"/>
            <p:cNvSpPr>
              <a:spLocks noChangeArrowheads="1"/>
            </p:cNvSpPr>
            <p:nvPr/>
          </p:nvSpPr>
          <p:spPr bwMode="auto">
            <a:xfrm>
              <a:off x="2528" y="2559"/>
              <a:ext cx="294" cy="21"/>
            </a:xfrm>
            <a:prstGeom prst="rect">
              <a:avLst/>
            </a:prstGeom>
            <a:solidFill>
              <a:srgbClr val="F11687"/>
            </a:solidFill>
            <a:ln w="0">
              <a:solidFill>
                <a:srgbClr val="000000"/>
              </a:solidFill>
              <a:miter lim="800000"/>
              <a:headEnd/>
              <a:tailEnd/>
            </a:ln>
          </p:spPr>
          <p:txBody>
            <a:bodyPr/>
            <a:lstStyle/>
            <a:p>
              <a:endParaRPr lang="ja-JP" altLang="en-US" sz="1100"/>
            </a:p>
          </p:txBody>
        </p:sp>
        <p:sp>
          <p:nvSpPr>
            <p:cNvPr id="34" name="Rectangle 31"/>
            <p:cNvSpPr>
              <a:spLocks noChangeArrowheads="1"/>
            </p:cNvSpPr>
            <p:nvPr/>
          </p:nvSpPr>
          <p:spPr bwMode="auto">
            <a:xfrm>
              <a:off x="3032" y="2559"/>
              <a:ext cx="231" cy="21"/>
            </a:xfrm>
            <a:prstGeom prst="rect">
              <a:avLst/>
            </a:prstGeom>
            <a:solidFill>
              <a:srgbClr val="F11687"/>
            </a:solidFill>
            <a:ln w="0">
              <a:solidFill>
                <a:srgbClr val="000000"/>
              </a:solidFill>
              <a:miter lim="800000"/>
              <a:headEnd/>
              <a:tailEnd/>
            </a:ln>
          </p:spPr>
          <p:txBody>
            <a:bodyPr/>
            <a:lstStyle/>
            <a:p>
              <a:endParaRPr lang="ja-JP" altLang="en-US" sz="1100"/>
            </a:p>
          </p:txBody>
        </p:sp>
        <p:sp>
          <p:nvSpPr>
            <p:cNvPr id="35" name="Rectangle 32"/>
            <p:cNvSpPr>
              <a:spLocks noChangeArrowheads="1"/>
            </p:cNvSpPr>
            <p:nvPr/>
          </p:nvSpPr>
          <p:spPr bwMode="auto">
            <a:xfrm>
              <a:off x="1824" y="2475"/>
              <a:ext cx="210" cy="21"/>
            </a:xfrm>
            <a:prstGeom prst="rect">
              <a:avLst/>
            </a:prstGeom>
            <a:solidFill>
              <a:srgbClr val="F11687"/>
            </a:solidFill>
            <a:ln w="0">
              <a:solidFill>
                <a:srgbClr val="000000"/>
              </a:solidFill>
              <a:miter lim="800000"/>
              <a:headEnd/>
              <a:tailEnd/>
            </a:ln>
          </p:spPr>
          <p:txBody>
            <a:bodyPr/>
            <a:lstStyle/>
            <a:p>
              <a:endParaRPr lang="ja-JP" altLang="en-US" sz="1100"/>
            </a:p>
          </p:txBody>
        </p:sp>
        <p:sp>
          <p:nvSpPr>
            <p:cNvPr id="36" name="Rectangle 33"/>
            <p:cNvSpPr>
              <a:spLocks noChangeArrowheads="1"/>
            </p:cNvSpPr>
            <p:nvPr/>
          </p:nvSpPr>
          <p:spPr bwMode="auto">
            <a:xfrm>
              <a:off x="2328" y="2475"/>
              <a:ext cx="200" cy="21"/>
            </a:xfrm>
            <a:prstGeom prst="rect">
              <a:avLst/>
            </a:prstGeom>
            <a:solidFill>
              <a:srgbClr val="F11687"/>
            </a:solidFill>
            <a:ln w="0">
              <a:solidFill>
                <a:srgbClr val="000000"/>
              </a:solidFill>
              <a:miter lim="800000"/>
              <a:headEnd/>
              <a:tailEnd/>
            </a:ln>
          </p:spPr>
          <p:txBody>
            <a:bodyPr/>
            <a:lstStyle/>
            <a:p>
              <a:endParaRPr lang="ja-JP" altLang="en-US" sz="1100"/>
            </a:p>
          </p:txBody>
        </p:sp>
        <p:sp>
          <p:nvSpPr>
            <p:cNvPr id="37" name="Rectangle 34"/>
            <p:cNvSpPr>
              <a:spLocks noChangeArrowheads="1"/>
            </p:cNvSpPr>
            <p:nvPr/>
          </p:nvSpPr>
          <p:spPr bwMode="auto">
            <a:xfrm>
              <a:off x="2822" y="2475"/>
              <a:ext cx="210" cy="21"/>
            </a:xfrm>
            <a:prstGeom prst="rect">
              <a:avLst/>
            </a:prstGeom>
            <a:solidFill>
              <a:srgbClr val="F11687"/>
            </a:solidFill>
            <a:ln w="0">
              <a:solidFill>
                <a:srgbClr val="000000"/>
              </a:solidFill>
              <a:miter lim="800000"/>
              <a:headEnd/>
              <a:tailEnd/>
            </a:ln>
          </p:spPr>
          <p:txBody>
            <a:bodyPr/>
            <a:lstStyle/>
            <a:p>
              <a:endParaRPr lang="ja-JP" altLang="en-US" sz="1100"/>
            </a:p>
          </p:txBody>
        </p:sp>
        <p:sp>
          <p:nvSpPr>
            <p:cNvPr id="38" name="Rectangle 35"/>
            <p:cNvSpPr>
              <a:spLocks noChangeArrowheads="1"/>
            </p:cNvSpPr>
            <p:nvPr/>
          </p:nvSpPr>
          <p:spPr bwMode="auto">
            <a:xfrm>
              <a:off x="1593" y="2538"/>
              <a:ext cx="231" cy="21"/>
            </a:xfrm>
            <a:prstGeom prst="rect">
              <a:avLst/>
            </a:prstGeom>
            <a:solidFill>
              <a:srgbClr val="169133"/>
            </a:solidFill>
            <a:ln w="0">
              <a:solidFill>
                <a:srgbClr val="000000"/>
              </a:solidFill>
              <a:miter lim="800000"/>
              <a:headEnd/>
              <a:tailEnd/>
            </a:ln>
          </p:spPr>
          <p:txBody>
            <a:bodyPr/>
            <a:lstStyle/>
            <a:p>
              <a:endParaRPr lang="ja-JP" altLang="en-US" sz="1100"/>
            </a:p>
          </p:txBody>
        </p:sp>
        <p:sp>
          <p:nvSpPr>
            <p:cNvPr id="39" name="Rectangle 36"/>
            <p:cNvSpPr>
              <a:spLocks noChangeArrowheads="1"/>
            </p:cNvSpPr>
            <p:nvPr/>
          </p:nvSpPr>
          <p:spPr bwMode="auto">
            <a:xfrm>
              <a:off x="1824" y="2454"/>
              <a:ext cx="210" cy="21"/>
            </a:xfrm>
            <a:prstGeom prst="rect">
              <a:avLst/>
            </a:prstGeom>
            <a:solidFill>
              <a:srgbClr val="169133"/>
            </a:solidFill>
            <a:ln w="0">
              <a:solidFill>
                <a:srgbClr val="000000"/>
              </a:solidFill>
              <a:miter lim="800000"/>
              <a:headEnd/>
              <a:tailEnd/>
            </a:ln>
          </p:spPr>
          <p:txBody>
            <a:bodyPr/>
            <a:lstStyle/>
            <a:p>
              <a:endParaRPr lang="ja-JP" altLang="en-US" sz="1100"/>
            </a:p>
          </p:txBody>
        </p:sp>
        <p:sp>
          <p:nvSpPr>
            <p:cNvPr id="40" name="Rectangle 37"/>
            <p:cNvSpPr>
              <a:spLocks noChangeArrowheads="1"/>
            </p:cNvSpPr>
            <p:nvPr/>
          </p:nvSpPr>
          <p:spPr bwMode="auto">
            <a:xfrm>
              <a:off x="2328" y="2454"/>
              <a:ext cx="200" cy="21"/>
            </a:xfrm>
            <a:prstGeom prst="rect">
              <a:avLst/>
            </a:prstGeom>
            <a:solidFill>
              <a:srgbClr val="169133"/>
            </a:solidFill>
            <a:ln w="0">
              <a:solidFill>
                <a:srgbClr val="000000"/>
              </a:solidFill>
              <a:miter lim="800000"/>
              <a:headEnd/>
              <a:tailEnd/>
            </a:ln>
          </p:spPr>
          <p:txBody>
            <a:bodyPr/>
            <a:lstStyle/>
            <a:p>
              <a:endParaRPr lang="ja-JP" altLang="en-US" sz="1100"/>
            </a:p>
          </p:txBody>
        </p:sp>
        <p:sp>
          <p:nvSpPr>
            <p:cNvPr id="41" name="Rectangle 38"/>
            <p:cNvSpPr>
              <a:spLocks noChangeArrowheads="1"/>
            </p:cNvSpPr>
            <p:nvPr/>
          </p:nvSpPr>
          <p:spPr bwMode="auto">
            <a:xfrm>
              <a:off x="2822" y="2454"/>
              <a:ext cx="210" cy="21"/>
            </a:xfrm>
            <a:prstGeom prst="rect">
              <a:avLst/>
            </a:prstGeom>
            <a:solidFill>
              <a:srgbClr val="169133"/>
            </a:solidFill>
            <a:ln w="0">
              <a:solidFill>
                <a:srgbClr val="000000"/>
              </a:solidFill>
              <a:miter lim="800000"/>
              <a:headEnd/>
              <a:tailEnd/>
            </a:ln>
          </p:spPr>
          <p:txBody>
            <a:bodyPr/>
            <a:lstStyle/>
            <a:p>
              <a:endParaRPr lang="ja-JP" altLang="en-US" sz="1100"/>
            </a:p>
          </p:txBody>
        </p:sp>
        <p:sp>
          <p:nvSpPr>
            <p:cNvPr id="42" name="Rectangle 39"/>
            <p:cNvSpPr>
              <a:spLocks noChangeArrowheads="1"/>
            </p:cNvSpPr>
            <p:nvPr/>
          </p:nvSpPr>
          <p:spPr bwMode="auto">
            <a:xfrm>
              <a:off x="2034" y="2538"/>
              <a:ext cx="294" cy="21"/>
            </a:xfrm>
            <a:prstGeom prst="rect">
              <a:avLst/>
            </a:prstGeom>
            <a:solidFill>
              <a:srgbClr val="169133"/>
            </a:solidFill>
            <a:ln w="0">
              <a:solidFill>
                <a:srgbClr val="000000"/>
              </a:solidFill>
              <a:miter lim="800000"/>
              <a:headEnd/>
              <a:tailEnd/>
            </a:ln>
          </p:spPr>
          <p:txBody>
            <a:bodyPr/>
            <a:lstStyle/>
            <a:p>
              <a:endParaRPr lang="ja-JP" altLang="en-US" sz="1100"/>
            </a:p>
          </p:txBody>
        </p:sp>
        <p:sp>
          <p:nvSpPr>
            <p:cNvPr id="43" name="Rectangle 40"/>
            <p:cNvSpPr>
              <a:spLocks noChangeArrowheads="1"/>
            </p:cNvSpPr>
            <p:nvPr/>
          </p:nvSpPr>
          <p:spPr bwMode="auto">
            <a:xfrm>
              <a:off x="2528" y="2538"/>
              <a:ext cx="294" cy="21"/>
            </a:xfrm>
            <a:prstGeom prst="rect">
              <a:avLst/>
            </a:prstGeom>
            <a:solidFill>
              <a:srgbClr val="169133"/>
            </a:solidFill>
            <a:ln w="0">
              <a:solidFill>
                <a:srgbClr val="000000"/>
              </a:solidFill>
              <a:miter lim="800000"/>
              <a:headEnd/>
              <a:tailEnd/>
            </a:ln>
          </p:spPr>
          <p:txBody>
            <a:bodyPr/>
            <a:lstStyle/>
            <a:p>
              <a:endParaRPr lang="ja-JP" altLang="en-US" sz="1100"/>
            </a:p>
          </p:txBody>
        </p:sp>
        <p:sp>
          <p:nvSpPr>
            <p:cNvPr id="44" name="Rectangle 41"/>
            <p:cNvSpPr>
              <a:spLocks noChangeArrowheads="1"/>
            </p:cNvSpPr>
            <p:nvPr/>
          </p:nvSpPr>
          <p:spPr bwMode="auto">
            <a:xfrm>
              <a:off x="3032" y="2538"/>
              <a:ext cx="231" cy="21"/>
            </a:xfrm>
            <a:prstGeom prst="rect">
              <a:avLst/>
            </a:prstGeom>
            <a:solidFill>
              <a:srgbClr val="169133"/>
            </a:solidFill>
            <a:ln w="0">
              <a:solidFill>
                <a:srgbClr val="000000"/>
              </a:solidFill>
              <a:miter lim="800000"/>
              <a:headEnd/>
              <a:tailEnd/>
            </a:ln>
          </p:spPr>
          <p:txBody>
            <a:bodyPr/>
            <a:lstStyle/>
            <a:p>
              <a:endParaRPr lang="ja-JP" altLang="en-US" sz="1100"/>
            </a:p>
          </p:txBody>
        </p:sp>
        <p:sp>
          <p:nvSpPr>
            <p:cNvPr id="45" name="Rectangle 42"/>
            <p:cNvSpPr>
              <a:spLocks noChangeArrowheads="1"/>
            </p:cNvSpPr>
            <p:nvPr/>
          </p:nvSpPr>
          <p:spPr bwMode="auto">
            <a:xfrm>
              <a:off x="1382" y="1331"/>
              <a:ext cx="136" cy="144"/>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rPr>
                <a:t>(a)</a:t>
              </a:r>
              <a:endParaRPr kumimoji="1" lang="en-US" altLang="ja-JP" sz="1100" noProof="1"/>
            </a:p>
          </p:txBody>
        </p:sp>
        <p:sp>
          <p:nvSpPr>
            <p:cNvPr id="46" name="Rectangle 43"/>
            <p:cNvSpPr>
              <a:spLocks noChangeArrowheads="1"/>
            </p:cNvSpPr>
            <p:nvPr/>
          </p:nvSpPr>
          <p:spPr bwMode="auto">
            <a:xfrm>
              <a:off x="1382" y="1995"/>
              <a:ext cx="139" cy="144"/>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rPr>
                <a:t>(b)</a:t>
              </a:r>
              <a:endParaRPr kumimoji="1" lang="en-US" altLang="ja-JP" sz="1100" noProof="1"/>
            </a:p>
          </p:txBody>
        </p:sp>
        <p:sp>
          <p:nvSpPr>
            <p:cNvPr id="47" name="Rectangle 44"/>
            <p:cNvSpPr>
              <a:spLocks noChangeArrowheads="1"/>
            </p:cNvSpPr>
            <p:nvPr/>
          </p:nvSpPr>
          <p:spPr bwMode="auto">
            <a:xfrm>
              <a:off x="1389" y="2664"/>
              <a:ext cx="136" cy="144"/>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rPr>
                <a:t>(c)</a:t>
              </a:r>
              <a:endParaRPr kumimoji="1" lang="en-US" altLang="ja-JP" sz="1100" noProof="1"/>
            </a:p>
          </p:txBody>
        </p:sp>
        <p:sp>
          <p:nvSpPr>
            <p:cNvPr id="48" name="Rectangle 45"/>
            <p:cNvSpPr>
              <a:spLocks noChangeArrowheads="1"/>
            </p:cNvSpPr>
            <p:nvPr/>
          </p:nvSpPr>
          <p:spPr bwMode="auto">
            <a:xfrm>
              <a:off x="3011" y="1019"/>
              <a:ext cx="950" cy="144"/>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rPr>
                <a:t>Cathode separator</a:t>
              </a:r>
              <a:endParaRPr kumimoji="1" lang="en-US" altLang="ja-JP" sz="1100" noProof="1"/>
            </a:p>
          </p:txBody>
        </p:sp>
        <p:sp>
          <p:nvSpPr>
            <p:cNvPr id="49" name="Rectangle 46"/>
            <p:cNvSpPr>
              <a:spLocks noChangeArrowheads="1"/>
            </p:cNvSpPr>
            <p:nvPr/>
          </p:nvSpPr>
          <p:spPr bwMode="auto">
            <a:xfrm>
              <a:off x="3344" y="1144"/>
              <a:ext cx="327" cy="144"/>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rPr>
                <a:t>Anode</a:t>
              </a:r>
              <a:endParaRPr kumimoji="1" lang="en-US" altLang="ja-JP" sz="1100" noProof="1"/>
            </a:p>
          </p:txBody>
        </p:sp>
        <p:sp>
          <p:nvSpPr>
            <p:cNvPr id="50" name="Rectangle 47"/>
            <p:cNvSpPr>
              <a:spLocks noChangeArrowheads="1"/>
            </p:cNvSpPr>
            <p:nvPr/>
          </p:nvSpPr>
          <p:spPr bwMode="auto">
            <a:xfrm>
              <a:off x="3344" y="1268"/>
              <a:ext cx="497" cy="144"/>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rPr>
                <a:t>Substrate</a:t>
              </a:r>
              <a:endParaRPr kumimoji="1" lang="en-US" altLang="ja-JP" sz="1100" noProof="1"/>
            </a:p>
          </p:txBody>
        </p:sp>
        <p:sp>
          <p:nvSpPr>
            <p:cNvPr id="51" name="Rectangle 48"/>
            <p:cNvSpPr>
              <a:spLocks noChangeArrowheads="1"/>
            </p:cNvSpPr>
            <p:nvPr/>
          </p:nvSpPr>
          <p:spPr bwMode="auto">
            <a:xfrm>
              <a:off x="3261" y="1684"/>
              <a:ext cx="720" cy="144"/>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rPr>
                <a:t>Organic Layer</a:t>
              </a:r>
              <a:endParaRPr kumimoji="1" lang="en-US" altLang="ja-JP" sz="1100" noProof="1"/>
            </a:p>
          </p:txBody>
        </p:sp>
        <p:sp>
          <p:nvSpPr>
            <p:cNvPr id="52" name="Rectangle 49"/>
            <p:cNvSpPr>
              <a:spLocks noChangeArrowheads="1"/>
            </p:cNvSpPr>
            <p:nvPr/>
          </p:nvSpPr>
          <p:spPr bwMode="auto">
            <a:xfrm>
              <a:off x="3240" y="2350"/>
              <a:ext cx="427" cy="144"/>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rPr>
                <a:t>Cathode</a:t>
              </a:r>
              <a:endParaRPr kumimoji="1" lang="en-US" altLang="ja-JP" sz="1100" noProof="1"/>
            </a:p>
          </p:txBody>
        </p:sp>
        <p:sp>
          <p:nvSpPr>
            <p:cNvPr id="53" name="Line 50"/>
            <p:cNvSpPr>
              <a:spLocks noChangeShapeType="1"/>
            </p:cNvSpPr>
            <p:nvPr/>
          </p:nvSpPr>
          <p:spPr bwMode="auto">
            <a:xfrm flipH="1">
              <a:off x="3137" y="1751"/>
              <a:ext cx="105" cy="147"/>
            </a:xfrm>
            <a:prstGeom prst="line">
              <a:avLst/>
            </a:prstGeom>
            <a:noFill/>
            <a:ln w="0">
              <a:solidFill>
                <a:srgbClr val="1C0B80"/>
              </a:solidFill>
              <a:miter lim="800000"/>
              <a:headEnd/>
              <a:tailEnd/>
            </a:ln>
          </p:spPr>
          <p:txBody>
            <a:bodyPr/>
            <a:lstStyle/>
            <a:p>
              <a:endParaRPr lang="ja-JP" altLang="en-US" sz="1100"/>
            </a:p>
          </p:txBody>
        </p:sp>
        <p:sp>
          <p:nvSpPr>
            <p:cNvPr id="54" name="Line 51"/>
            <p:cNvSpPr>
              <a:spLocks noChangeShapeType="1"/>
            </p:cNvSpPr>
            <p:nvPr/>
          </p:nvSpPr>
          <p:spPr bwMode="auto">
            <a:xfrm flipH="1">
              <a:off x="3095" y="1331"/>
              <a:ext cx="231" cy="63"/>
            </a:xfrm>
            <a:prstGeom prst="line">
              <a:avLst/>
            </a:prstGeom>
            <a:noFill/>
            <a:ln w="0">
              <a:solidFill>
                <a:srgbClr val="1C0B80"/>
              </a:solidFill>
              <a:miter lim="800000"/>
              <a:headEnd/>
              <a:tailEnd/>
            </a:ln>
          </p:spPr>
          <p:txBody>
            <a:bodyPr/>
            <a:lstStyle/>
            <a:p>
              <a:endParaRPr lang="ja-JP" altLang="en-US" sz="1100"/>
            </a:p>
          </p:txBody>
        </p:sp>
        <p:sp>
          <p:nvSpPr>
            <p:cNvPr id="55" name="Line 52"/>
            <p:cNvSpPr>
              <a:spLocks noChangeShapeType="1"/>
            </p:cNvSpPr>
            <p:nvPr/>
          </p:nvSpPr>
          <p:spPr bwMode="auto">
            <a:xfrm flipH="1">
              <a:off x="3095" y="1205"/>
              <a:ext cx="231" cy="63"/>
            </a:xfrm>
            <a:prstGeom prst="line">
              <a:avLst/>
            </a:prstGeom>
            <a:noFill/>
            <a:ln w="0">
              <a:solidFill>
                <a:srgbClr val="1C0B80"/>
              </a:solidFill>
              <a:miter lim="800000"/>
              <a:headEnd/>
              <a:tailEnd/>
            </a:ln>
          </p:spPr>
          <p:txBody>
            <a:bodyPr/>
            <a:lstStyle/>
            <a:p>
              <a:endParaRPr lang="ja-JP" altLang="en-US" sz="1100"/>
            </a:p>
          </p:txBody>
        </p:sp>
        <p:sp>
          <p:nvSpPr>
            <p:cNvPr id="56" name="Line 53"/>
            <p:cNvSpPr>
              <a:spLocks noChangeShapeType="1"/>
            </p:cNvSpPr>
            <p:nvPr/>
          </p:nvSpPr>
          <p:spPr bwMode="auto">
            <a:xfrm flipH="1">
              <a:off x="2885" y="1089"/>
              <a:ext cx="105" cy="95"/>
            </a:xfrm>
            <a:prstGeom prst="line">
              <a:avLst/>
            </a:prstGeom>
            <a:noFill/>
            <a:ln w="0">
              <a:solidFill>
                <a:srgbClr val="1C0B80"/>
              </a:solidFill>
              <a:miter lim="800000"/>
              <a:headEnd/>
              <a:tailEnd/>
            </a:ln>
          </p:spPr>
          <p:txBody>
            <a:bodyPr/>
            <a:lstStyle/>
            <a:p>
              <a:endParaRPr lang="ja-JP" altLang="en-US" sz="1100"/>
            </a:p>
          </p:txBody>
        </p:sp>
        <p:sp>
          <p:nvSpPr>
            <p:cNvPr id="57" name="Line 54"/>
            <p:cNvSpPr>
              <a:spLocks noChangeShapeType="1"/>
            </p:cNvSpPr>
            <p:nvPr/>
          </p:nvSpPr>
          <p:spPr bwMode="auto">
            <a:xfrm flipH="1">
              <a:off x="3137" y="2412"/>
              <a:ext cx="84" cy="126"/>
            </a:xfrm>
            <a:prstGeom prst="line">
              <a:avLst/>
            </a:prstGeom>
            <a:noFill/>
            <a:ln w="0">
              <a:solidFill>
                <a:srgbClr val="1C0B80"/>
              </a:solidFill>
              <a:miter lim="800000"/>
              <a:headEnd/>
              <a:tailEnd/>
            </a:ln>
          </p:spPr>
          <p:txBody>
            <a:bodyPr/>
            <a:lstStyle/>
            <a:p>
              <a:endParaRPr lang="ja-JP" altLang="en-US" sz="1100"/>
            </a:p>
          </p:txBody>
        </p:sp>
        <p:sp>
          <p:nvSpPr>
            <p:cNvPr id="58" name="Freeform 55"/>
            <p:cNvSpPr>
              <a:spLocks/>
            </p:cNvSpPr>
            <p:nvPr/>
          </p:nvSpPr>
          <p:spPr bwMode="auto">
            <a:xfrm>
              <a:off x="1635" y="2307"/>
              <a:ext cx="168" cy="126"/>
            </a:xfrm>
            <a:custGeom>
              <a:avLst/>
              <a:gdLst/>
              <a:ahLst/>
              <a:cxnLst>
                <a:cxn ang="0">
                  <a:pos x="31" y="0"/>
                </a:cxn>
                <a:cxn ang="0">
                  <a:pos x="147" y="0"/>
                </a:cxn>
                <a:cxn ang="0">
                  <a:pos x="147" y="63"/>
                </a:cxn>
                <a:cxn ang="0">
                  <a:pos x="168" y="63"/>
                </a:cxn>
                <a:cxn ang="0">
                  <a:pos x="84" y="126"/>
                </a:cxn>
                <a:cxn ang="0">
                  <a:pos x="0" y="63"/>
                </a:cxn>
                <a:cxn ang="0">
                  <a:pos x="31" y="63"/>
                </a:cxn>
                <a:cxn ang="0">
                  <a:pos x="31" y="0"/>
                </a:cxn>
              </a:cxnLst>
              <a:rect l="0" t="0" r="r" b="b"/>
              <a:pathLst>
                <a:path w="168" h="126">
                  <a:moveTo>
                    <a:pt x="31" y="0"/>
                  </a:moveTo>
                  <a:lnTo>
                    <a:pt x="147" y="0"/>
                  </a:lnTo>
                  <a:lnTo>
                    <a:pt x="147" y="63"/>
                  </a:lnTo>
                  <a:lnTo>
                    <a:pt x="168" y="63"/>
                  </a:lnTo>
                  <a:lnTo>
                    <a:pt x="84" y="126"/>
                  </a:lnTo>
                  <a:lnTo>
                    <a:pt x="0" y="63"/>
                  </a:lnTo>
                  <a:lnTo>
                    <a:pt x="31" y="63"/>
                  </a:lnTo>
                  <a:lnTo>
                    <a:pt x="31" y="0"/>
                  </a:lnTo>
                  <a:close/>
                </a:path>
              </a:pathLst>
            </a:custGeom>
            <a:solidFill>
              <a:srgbClr val="169133"/>
            </a:solidFill>
            <a:ln w="0" cap="flat">
              <a:solidFill>
                <a:srgbClr val="000000"/>
              </a:solidFill>
              <a:prstDash val="solid"/>
              <a:miter lim="800000"/>
              <a:headEnd/>
              <a:tailEnd/>
            </a:ln>
          </p:spPr>
          <p:txBody>
            <a:bodyPr/>
            <a:lstStyle/>
            <a:p>
              <a:endParaRPr lang="ja-JP" altLang="en-US" sz="1100"/>
            </a:p>
          </p:txBody>
        </p:sp>
        <p:sp>
          <p:nvSpPr>
            <p:cNvPr id="59" name="Freeform 56"/>
            <p:cNvSpPr>
              <a:spLocks/>
            </p:cNvSpPr>
            <p:nvPr/>
          </p:nvSpPr>
          <p:spPr bwMode="auto">
            <a:xfrm>
              <a:off x="1845" y="2307"/>
              <a:ext cx="168" cy="126"/>
            </a:xfrm>
            <a:custGeom>
              <a:avLst/>
              <a:gdLst/>
              <a:ahLst/>
              <a:cxnLst>
                <a:cxn ang="0">
                  <a:pos x="31" y="0"/>
                </a:cxn>
                <a:cxn ang="0">
                  <a:pos x="136" y="0"/>
                </a:cxn>
                <a:cxn ang="0">
                  <a:pos x="136" y="63"/>
                </a:cxn>
                <a:cxn ang="0">
                  <a:pos x="168" y="63"/>
                </a:cxn>
                <a:cxn ang="0">
                  <a:pos x="84" y="126"/>
                </a:cxn>
                <a:cxn ang="0">
                  <a:pos x="0" y="63"/>
                </a:cxn>
                <a:cxn ang="0">
                  <a:pos x="31" y="63"/>
                </a:cxn>
                <a:cxn ang="0">
                  <a:pos x="31" y="0"/>
                </a:cxn>
              </a:cxnLst>
              <a:rect l="0" t="0" r="r" b="b"/>
              <a:pathLst>
                <a:path w="168" h="126">
                  <a:moveTo>
                    <a:pt x="31" y="0"/>
                  </a:moveTo>
                  <a:lnTo>
                    <a:pt x="136" y="0"/>
                  </a:lnTo>
                  <a:lnTo>
                    <a:pt x="136" y="63"/>
                  </a:lnTo>
                  <a:lnTo>
                    <a:pt x="168" y="63"/>
                  </a:lnTo>
                  <a:lnTo>
                    <a:pt x="84" y="126"/>
                  </a:lnTo>
                  <a:lnTo>
                    <a:pt x="0" y="63"/>
                  </a:lnTo>
                  <a:lnTo>
                    <a:pt x="31" y="63"/>
                  </a:lnTo>
                  <a:lnTo>
                    <a:pt x="31" y="0"/>
                  </a:lnTo>
                  <a:close/>
                </a:path>
              </a:pathLst>
            </a:custGeom>
            <a:solidFill>
              <a:srgbClr val="169133"/>
            </a:solidFill>
            <a:ln w="0" cap="flat">
              <a:solidFill>
                <a:srgbClr val="000000"/>
              </a:solidFill>
              <a:prstDash val="solid"/>
              <a:miter lim="800000"/>
              <a:headEnd/>
              <a:tailEnd/>
            </a:ln>
          </p:spPr>
          <p:txBody>
            <a:bodyPr/>
            <a:lstStyle/>
            <a:p>
              <a:endParaRPr lang="ja-JP" altLang="en-US" sz="1100"/>
            </a:p>
          </p:txBody>
        </p:sp>
        <p:sp>
          <p:nvSpPr>
            <p:cNvPr id="60" name="Freeform 57"/>
            <p:cNvSpPr>
              <a:spLocks/>
            </p:cNvSpPr>
            <p:nvPr/>
          </p:nvSpPr>
          <p:spPr bwMode="auto">
            <a:xfrm>
              <a:off x="2097" y="2307"/>
              <a:ext cx="168" cy="126"/>
            </a:xfrm>
            <a:custGeom>
              <a:avLst/>
              <a:gdLst/>
              <a:ahLst/>
              <a:cxnLst>
                <a:cxn ang="0">
                  <a:pos x="31" y="0"/>
                </a:cxn>
                <a:cxn ang="0">
                  <a:pos x="136" y="0"/>
                </a:cxn>
                <a:cxn ang="0">
                  <a:pos x="136" y="63"/>
                </a:cxn>
                <a:cxn ang="0">
                  <a:pos x="168" y="63"/>
                </a:cxn>
                <a:cxn ang="0">
                  <a:pos x="84" y="126"/>
                </a:cxn>
                <a:cxn ang="0">
                  <a:pos x="0" y="63"/>
                </a:cxn>
                <a:cxn ang="0">
                  <a:pos x="31" y="63"/>
                </a:cxn>
                <a:cxn ang="0">
                  <a:pos x="31" y="0"/>
                </a:cxn>
              </a:cxnLst>
              <a:rect l="0" t="0" r="r" b="b"/>
              <a:pathLst>
                <a:path w="168" h="126">
                  <a:moveTo>
                    <a:pt x="31" y="0"/>
                  </a:moveTo>
                  <a:lnTo>
                    <a:pt x="136" y="0"/>
                  </a:lnTo>
                  <a:lnTo>
                    <a:pt x="136" y="63"/>
                  </a:lnTo>
                  <a:lnTo>
                    <a:pt x="168" y="63"/>
                  </a:lnTo>
                  <a:lnTo>
                    <a:pt x="84" y="126"/>
                  </a:lnTo>
                  <a:lnTo>
                    <a:pt x="0" y="63"/>
                  </a:lnTo>
                  <a:lnTo>
                    <a:pt x="31" y="63"/>
                  </a:lnTo>
                  <a:lnTo>
                    <a:pt x="31" y="0"/>
                  </a:lnTo>
                  <a:close/>
                </a:path>
              </a:pathLst>
            </a:custGeom>
            <a:solidFill>
              <a:srgbClr val="169133"/>
            </a:solidFill>
            <a:ln w="0" cap="flat">
              <a:solidFill>
                <a:srgbClr val="000000"/>
              </a:solidFill>
              <a:prstDash val="solid"/>
              <a:miter lim="800000"/>
              <a:headEnd/>
              <a:tailEnd/>
            </a:ln>
          </p:spPr>
          <p:txBody>
            <a:bodyPr/>
            <a:lstStyle/>
            <a:p>
              <a:endParaRPr lang="ja-JP" altLang="en-US" sz="1100"/>
            </a:p>
          </p:txBody>
        </p:sp>
        <p:sp>
          <p:nvSpPr>
            <p:cNvPr id="61" name="Freeform 58"/>
            <p:cNvSpPr>
              <a:spLocks/>
            </p:cNvSpPr>
            <p:nvPr/>
          </p:nvSpPr>
          <p:spPr bwMode="auto">
            <a:xfrm>
              <a:off x="2349" y="2307"/>
              <a:ext cx="168" cy="126"/>
            </a:xfrm>
            <a:custGeom>
              <a:avLst/>
              <a:gdLst/>
              <a:ahLst/>
              <a:cxnLst>
                <a:cxn ang="0">
                  <a:pos x="21" y="0"/>
                </a:cxn>
                <a:cxn ang="0">
                  <a:pos x="136" y="0"/>
                </a:cxn>
                <a:cxn ang="0">
                  <a:pos x="136" y="63"/>
                </a:cxn>
                <a:cxn ang="0">
                  <a:pos x="168" y="63"/>
                </a:cxn>
                <a:cxn ang="0">
                  <a:pos x="84" y="126"/>
                </a:cxn>
                <a:cxn ang="0">
                  <a:pos x="0" y="63"/>
                </a:cxn>
                <a:cxn ang="0">
                  <a:pos x="21" y="63"/>
                </a:cxn>
                <a:cxn ang="0">
                  <a:pos x="21" y="0"/>
                </a:cxn>
              </a:cxnLst>
              <a:rect l="0" t="0" r="r" b="b"/>
              <a:pathLst>
                <a:path w="168" h="126">
                  <a:moveTo>
                    <a:pt x="21" y="0"/>
                  </a:moveTo>
                  <a:lnTo>
                    <a:pt x="136" y="0"/>
                  </a:lnTo>
                  <a:lnTo>
                    <a:pt x="136" y="63"/>
                  </a:lnTo>
                  <a:lnTo>
                    <a:pt x="168" y="63"/>
                  </a:lnTo>
                  <a:lnTo>
                    <a:pt x="84" y="126"/>
                  </a:lnTo>
                  <a:lnTo>
                    <a:pt x="0" y="63"/>
                  </a:lnTo>
                  <a:lnTo>
                    <a:pt x="21" y="63"/>
                  </a:lnTo>
                  <a:lnTo>
                    <a:pt x="21" y="0"/>
                  </a:lnTo>
                  <a:close/>
                </a:path>
              </a:pathLst>
            </a:custGeom>
            <a:solidFill>
              <a:srgbClr val="169133"/>
            </a:solidFill>
            <a:ln w="0" cap="flat">
              <a:solidFill>
                <a:srgbClr val="000000"/>
              </a:solidFill>
              <a:prstDash val="solid"/>
              <a:miter lim="800000"/>
              <a:headEnd/>
              <a:tailEnd/>
            </a:ln>
          </p:spPr>
          <p:txBody>
            <a:bodyPr/>
            <a:lstStyle/>
            <a:p>
              <a:endParaRPr lang="ja-JP" altLang="en-US" sz="1100"/>
            </a:p>
          </p:txBody>
        </p:sp>
        <p:sp>
          <p:nvSpPr>
            <p:cNvPr id="62" name="Freeform 59"/>
            <p:cNvSpPr>
              <a:spLocks/>
            </p:cNvSpPr>
            <p:nvPr/>
          </p:nvSpPr>
          <p:spPr bwMode="auto">
            <a:xfrm>
              <a:off x="2591" y="2307"/>
              <a:ext cx="168" cy="126"/>
            </a:xfrm>
            <a:custGeom>
              <a:avLst/>
              <a:gdLst/>
              <a:ahLst/>
              <a:cxnLst>
                <a:cxn ang="0">
                  <a:pos x="31" y="0"/>
                </a:cxn>
                <a:cxn ang="0">
                  <a:pos x="147" y="0"/>
                </a:cxn>
                <a:cxn ang="0">
                  <a:pos x="147" y="63"/>
                </a:cxn>
                <a:cxn ang="0">
                  <a:pos x="168" y="63"/>
                </a:cxn>
                <a:cxn ang="0">
                  <a:pos x="84" y="126"/>
                </a:cxn>
                <a:cxn ang="0">
                  <a:pos x="0" y="63"/>
                </a:cxn>
                <a:cxn ang="0">
                  <a:pos x="31" y="63"/>
                </a:cxn>
                <a:cxn ang="0">
                  <a:pos x="31" y="0"/>
                </a:cxn>
              </a:cxnLst>
              <a:rect l="0" t="0" r="r" b="b"/>
              <a:pathLst>
                <a:path w="168" h="126">
                  <a:moveTo>
                    <a:pt x="31" y="0"/>
                  </a:moveTo>
                  <a:lnTo>
                    <a:pt x="147" y="0"/>
                  </a:lnTo>
                  <a:lnTo>
                    <a:pt x="147" y="63"/>
                  </a:lnTo>
                  <a:lnTo>
                    <a:pt x="168" y="63"/>
                  </a:lnTo>
                  <a:lnTo>
                    <a:pt x="84" y="126"/>
                  </a:lnTo>
                  <a:lnTo>
                    <a:pt x="0" y="63"/>
                  </a:lnTo>
                  <a:lnTo>
                    <a:pt x="31" y="63"/>
                  </a:lnTo>
                  <a:lnTo>
                    <a:pt x="31" y="0"/>
                  </a:lnTo>
                  <a:close/>
                </a:path>
              </a:pathLst>
            </a:custGeom>
            <a:solidFill>
              <a:srgbClr val="169133"/>
            </a:solidFill>
            <a:ln w="0" cap="flat">
              <a:solidFill>
                <a:srgbClr val="000000"/>
              </a:solidFill>
              <a:prstDash val="solid"/>
              <a:miter lim="800000"/>
              <a:headEnd/>
              <a:tailEnd/>
            </a:ln>
          </p:spPr>
          <p:txBody>
            <a:bodyPr/>
            <a:lstStyle/>
            <a:p>
              <a:endParaRPr lang="ja-JP" altLang="en-US" sz="1100"/>
            </a:p>
          </p:txBody>
        </p:sp>
        <p:sp>
          <p:nvSpPr>
            <p:cNvPr id="63" name="Freeform 60"/>
            <p:cNvSpPr>
              <a:spLocks/>
            </p:cNvSpPr>
            <p:nvPr/>
          </p:nvSpPr>
          <p:spPr bwMode="auto">
            <a:xfrm>
              <a:off x="2843" y="2307"/>
              <a:ext cx="168" cy="126"/>
            </a:xfrm>
            <a:custGeom>
              <a:avLst/>
              <a:gdLst/>
              <a:ahLst/>
              <a:cxnLst>
                <a:cxn ang="0">
                  <a:pos x="31" y="0"/>
                </a:cxn>
                <a:cxn ang="0">
                  <a:pos x="136" y="0"/>
                </a:cxn>
                <a:cxn ang="0">
                  <a:pos x="136" y="63"/>
                </a:cxn>
                <a:cxn ang="0">
                  <a:pos x="168" y="63"/>
                </a:cxn>
                <a:cxn ang="0">
                  <a:pos x="84" y="126"/>
                </a:cxn>
                <a:cxn ang="0">
                  <a:pos x="0" y="63"/>
                </a:cxn>
                <a:cxn ang="0">
                  <a:pos x="31" y="63"/>
                </a:cxn>
                <a:cxn ang="0">
                  <a:pos x="31" y="0"/>
                </a:cxn>
              </a:cxnLst>
              <a:rect l="0" t="0" r="r" b="b"/>
              <a:pathLst>
                <a:path w="168" h="126">
                  <a:moveTo>
                    <a:pt x="31" y="0"/>
                  </a:moveTo>
                  <a:lnTo>
                    <a:pt x="136" y="0"/>
                  </a:lnTo>
                  <a:lnTo>
                    <a:pt x="136" y="63"/>
                  </a:lnTo>
                  <a:lnTo>
                    <a:pt x="168" y="63"/>
                  </a:lnTo>
                  <a:lnTo>
                    <a:pt x="84" y="126"/>
                  </a:lnTo>
                  <a:lnTo>
                    <a:pt x="0" y="63"/>
                  </a:lnTo>
                  <a:lnTo>
                    <a:pt x="31" y="63"/>
                  </a:lnTo>
                  <a:lnTo>
                    <a:pt x="31" y="0"/>
                  </a:lnTo>
                  <a:close/>
                </a:path>
              </a:pathLst>
            </a:custGeom>
            <a:solidFill>
              <a:srgbClr val="169133"/>
            </a:solidFill>
            <a:ln w="0" cap="flat">
              <a:solidFill>
                <a:srgbClr val="000000"/>
              </a:solidFill>
              <a:prstDash val="solid"/>
              <a:miter lim="800000"/>
              <a:headEnd/>
              <a:tailEnd/>
            </a:ln>
          </p:spPr>
          <p:txBody>
            <a:bodyPr/>
            <a:lstStyle/>
            <a:p>
              <a:endParaRPr lang="ja-JP" altLang="en-US" sz="1100"/>
            </a:p>
          </p:txBody>
        </p:sp>
        <p:sp>
          <p:nvSpPr>
            <p:cNvPr id="64" name="Freeform 61"/>
            <p:cNvSpPr>
              <a:spLocks/>
            </p:cNvSpPr>
            <p:nvPr/>
          </p:nvSpPr>
          <p:spPr bwMode="auto">
            <a:xfrm>
              <a:off x="3053" y="2307"/>
              <a:ext cx="168" cy="126"/>
            </a:xfrm>
            <a:custGeom>
              <a:avLst/>
              <a:gdLst/>
              <a:ahLst/>
              <a:cxnLst>
                <a:cxn ang="0">
                  <a:pos x="31" y="0"/>
                </a:cxn>
                <a:cxn ang="0">
                  <a:pos x="136" y="0"/>
                </a:cxn>
                <a:cxn ang="0">
                  <a:pos x="136" y="63"/>
                </a:cxn>
                <a:cxn ang="0">
                  <a:pos x="168" y="63"/>
                </a:cxn>
                <a:cxn ang="0">
                  <a:pos x="84" y="126"/>
                </a:cxn>
                <a:cxn ang="0">
                  <a:pos x="0" y="63"/>
                </a:cxn>
                <a:cxn ang="0">
                  <a:pos x="31" y="63"/>
                </a:cxn>
                <a:cxn ang="0">
                  <a:pos x="31" y="0"/>
                </a:cxn>
              </a:cxnLst>
              <a:rect l="0" t="0" r="r" b="b"/>
              <a:pathLst>
                <a:path w="168" h="126">
                  <a:moveTo>
                    <a:pt x="31" y="0"/>
                  </a:moveTo>
                  <a:lnTo>
                    <a:pt x="136" y="0"/>
                  </a:lnTo>
                  <a:lnTo>
                    <a:pt x="136" y="63"/>
                  </a:lnTo>
                  <a:lnTo>
                    <a:pt x="168" y="63"/>
                  </a:lnTo>
                  <a:lnTo>
                    <a:pt x="84" y="126"/>
                  </a:lnTo>
                  <a:lnTo>
                    <a:pt x="0" y="63"/>
                  </a:lnTo>
                  <a:lnTo>
                    <a:pt x="31" y="63"/>
                  </a:lnTo>
                  <a:lnTo>
                    <a:pt x="31" y="0"/>
                  </a:lnTo>
                  <a:close/>
                </a:path>
              </a:pathLst>
            </a:custGeom>
            <a:solidFill>
              <a:srgbClr val="169133"/>
            </a:solidFill>
            <a:ln w="0" cap="flat">
              <a:solidFill>
                <a:srgbClr val="000000"/>
              </a:solidFill>
              <a:prstDash val="solid"/>
              <a:miter lim="800000"/>
              <a:headEnd/>
              <a:tailEnd/>
            </a:ln>
          </p:spPr>
          <p:txBody>
            <a:bodyPr/>
            <a:lstStyle/>
            <a:p>
              <a:endParaRPr lang="ja-JP" altLang="en-US" sz="1100"/>
            </a:p>
          </p:txBody>
        </p:sp>
        <p:sp>
          <p:nvSpPr>
            <p:cNvPr id="65" name="Freeform 62"/>
            <p:cNvSpPr>
              <a:spLocks/>
            </p:cNvSpPr>
            <p:nvPr/>
          </p:nvSpPr>
          <p:spPr bwMode="auto">
            <a:xfrm>
              <a:off x="1635" y="1646"/>
              <a:ext cx="168" cy="126"/>
            </a:xfrm>
            <a:custGeom>
              <a:avLst/>
              <a:gdLst/>
              <a:ahLst/>
              <a:cxnLst>
                <a:cxn ang="0">
                  <a:pos x="31" y="0"/>
                </a:cxn>
                <a:cxn ang="0">
                  <a:pos x="147" y="0"/>
                </a:cxn>
                <a:cxn ang="0">
                  <a:pos x="147" y="63"/>
                </a:cxn>
                <a:cxn ang="0">
                  <a:pos x="168" y="63"/>
                </a:cxn>
                <a:cxn ang="0">
                  <a:pos x="84" y="126"/>
                </a:cxn>
                <a:cxn ang="0">
                  <a:pos x="0" y="63"/>
                </a:cxn>
                <a:cxn ang="0">
                  <a:pos x="31" y="63"/>
                </a:cxn>
                <a:cxn ang="0">
                  <a:pos x="31" y="0"/>
                </a:cxn>
              </a:cxnLst>
              <a:rect l="0" t="0" r="r" b="b"/>
              <a:pathLst>
                <a:path w="168" h="126">
                  <a:moveTo>
                    <a:pt x="31" y="0"/>
                  </a:moveTo>
                  <a:lnTo>
                    <a:pt x="147" y="0"/>
                  </a:lnTo>
                  <a:lnTo>
                    <a:pt x="147" y="63"/>
                  </a:lnTo>
                  <a:lnTo>
                    <a:pt x="168" y="63"/>
                  </a:lnTo>
                  <a:lnTo>
                    <a:pt x="84" y="126"/>
                  </a:lnTo>
                  <a:lnTo>
                    <a:pt x="0" y="63"/>
                  </a:lnTo>
                  <a:lnTo>
                    <a:pt x="31" y="63"/>
                  </a:lnTo>
                  <a:lnTo>
                    <a:pt x="31" y="0"/>
                  </a:lnTo>
                  <a:close/>
                </a:path>
              </a:pathLst>
            </a:custGeom>
            <a:solidFill>
              <a:srgbClr val="F11687"/>
            </a:solidFill>
            <a:ln w="0" cap="flat">
              <a:solidFill>
                <a:srgbClr val="000000"/>
              </a:solidFill>
              <a:prstDash val="solid"/>
              <a:miter lim="800000"/>
              <a:headEnd/>
              <a:tailEnd/>
            </a:ln>
          </p:spPr>
          <p:txBody>
            <a:bodyPr/>
            <a:lstStyle/>
            <a:p>
              <a:endParaRPr lang="ja-JP" altLang="en-US" sz="1100"/>
            </a:p>
          </p:txBody>
        </p:sp>
        <p:sp>
          <p:nvSpPr>
            <p:cNvPr id="66" name="Freeform 63"/>
            <p:cNvSpPr>
              <a:spLocks/>
            </p:cNvSpPr>
            <p:nvPr/>
          </p:nvSpPr>
          <p:spPr bwMode="auto">
            <a:xfrm>
              <a:off x="1845" y="1646"/>
              <a:ext cx="168" cy="126"/>
            </a:xfrm>
            <a:custGeom>
              <a:avLst/>
              <a:gdLst/>
              <a:ahLst/>
              <a:cxnLst>
                <a:cxn ang="0">
                  <a:pos x="31" y="0"/>
                </a:cxn>
                <a:cxn ang="0">
                  <a:pos x="136" y="0"/>
                </a:cxn>
                <a:cxn ang="0">
                  <a:pos x="136" y="63"/>
                </a:cxn>
                <a:cxn ang="0">
                  <a:pos x="168" y="63"/>
                </a:cxn>
                <a:cxn ang="0">
                  <a:pos x="84" y="126"/>
                </a:cxn>
                <a:cxn ang="0">
                  <a:pos x="0" y="63"/>
                </a:cxn>
                <a:cxn ang="0">
                  <a:pos x="31" y="63"/>
                </a:cxn>
                <a:cxn ang="0">
                  <a:pos x="31" y="0"/>
                </a:cxn>
              </a:cxnLst>
              <a:rect l="0" t="0" r="r" b="b"/>
              <a:pathLst>
                <a:path w="168" h="126">
                  <a:moveTo>
                    <a:pt x="31" y="0"/>
                  </a:moveTo>
                  <a:lnTo>
                    <a:pt x="136" y="0"/>
                  </a:lnTo>
                  <a:lnTo>
                    <a:pt x="136" y="63"/>
                  </a:lnTo>
                  <a:lnTo>
                    <a:pt x="168" y="63"/>
                  </a:lnTo>
                  <a:lnTo>
                    <a:pt x="84" y="126"/>
                  </a:lnTo>
                  <a:lnTo>
                    <a:pt x="0" y="63"/>
                  </a:lnTo>
                  <a:lnTo>
                    <a:pt x="31" y="63"/>
                  </a:lnTo>
                  <a:lnTo>
                    <a:pt x="31" y="0"/>
                  </a:lnTo>
                  <a:close/>
                </a:path>
              </a:pathLst>
            </a:custGeom>
            <a:solidFill>
              <a:srgbClr val="F11687"/>
            </a:solidFill>
            <a:ln w="0" cap="flat">
              <a:solidFill>
                <a:srgbClr val="000000"/>
              </a:solidFill>
              <a:prstDash val="solid"/>
              <a:miter lim="800000"/>
              <a:headEnd/>
              <a:tailEnd/>
            </a:ln>
          </p:spPr>
          <p:txBody>
            <a:bodyPr/>
            <a:lstStyle/>
            <a:p>
              <a:endParaRPr lang="ja-JP" altLang="en-US" sz="1100"/>
            </a:p>
          </p:txBody>
        </p:sp>
        <p:sp>
          <p:nvSpPr>
            <p:cNvPr id="67" name="Freeform 64"/>
            <p:cNvSpPr>
              <a:spLocks/>
            </p:cNvSpPr>
            <p:nvPr/>
          </p:nvSpPr>
          <p:spPr bwMode="auto">
            <a:xfrm>
              <a:off x="2097" y="1646"/>
              <a:ext cx="168" cy="126"/>
            </a:xfrm>
            <a:custGeom>
              <a:avLst/>
              <a:gdLst/>
              <a:ahLst/>
              <a:cxnLst>
                <a:cxn ang="0">
                  <a:pos x="31" y="0"/>
                </a:cxn>
                <a:cxn ang="0">
                  <a:pos x="136" y="0"/>
                </a:cxn>
                <a:cxn ang="0">
                  <a:pos x="136" y="63"/>
                </a:cxn>
                <a:cxn ang="0">
                  <a:pos x="168" y="63"/>
                </a:cxn>
                <a:cxn ang="0">
                  <a:pos x="84" y="126"/>
                </a:cxn>
                <a:cxn ang="0">
                  <a:pos x="0" y="63"/>
                </a:cxn>
                <a:cxn ang="0">
                  <a:pos x="31" y="63"/>
                </a:cxn>
                <a:cxn ang="0">
                  <a:pos x="31" y="0"/>
                </a:cxn>
              </a:cxnLst>
              <a:rect l="0" t="0" r="r" b="b"/>
              <a:pathLst>
                <a:path w="168" h="126">
                  <a:moveTo>
                    <a:pt x="31" y="0"/>
                  </a:moveTo>
                  <a:lnTo>
                    <a:pt x="136" y="0"/>
                  </a:lnTo>
                  <a:lnTo>
                    <a:pt x="136" y="63"/>
                  </a:lnTo>
                  <a:lnTo>
                    <a:pt x="168" y="63"/>
                  </a:lnTo>
                  <a:lnTo>
                    <a:pt x="84" y="126"/>
                  </a:lnTo>
                  <a:lnTo>
                    <a:pt x="0" y="63"/>
                  </a:lnTo>
                  <a:lnTo>
                    <a:pt x="31" y="63"/>
                  </a:lnTo>
                  <a:lnTo>
                    <a:pt x="31" y="0"/>
                  </a:lnTo>
                  <a:close/>
                </a:path>
              </a:pathLst>
            </a:custGeom>
            <a:solidFill>
              <a:srgbClr val="F11687"/>
            </a:solidFill>
            <a:ln w="0" cap="flat">
              <a:solidFill>
                <a:srgbClr val="000000"/>
              </a:solidFill>
              <a:prstDash val="solid"/>
              <a:miter lim="800000"/>
              <a:headEnd/>
              <a:tailEnd/>
            </a:ln>
          </p:spPr>
          <p:txBody>
            <a:bodyPr/>
            <a:lstStyle/>
            <a:p>
              <a:endParaRPr lang="ja-JP" altLang="en-US" sz="1100"/>
            </a:p>
          </p:txBody>
        </p:sp>
        <p:sp>
          <p:nvSpPr>
            <p:cNvPr id="68" name="Freeform 65"/>
            <p:cNvSpPr>
              <a:spLocks/>
            </p:cNvSpPr>
            <p:nvPr/>
          </p:nvSpPr>
          <p:spPr bwMode="auto">
            <a:xfrm>
              <a:off x="2349" y="1646"/>
              <a:ext cx="168" cy="126"/>
            </a:xfrm>
            <a:custGeom>
              <a:avLst/>
              <a:gdLst/>
              <a:ahLst/>
              <a:cxnLst>
                <a:cxn ang="0">
                  <a:pos x="21" y="0"/>
                </a:cxn>
                <a:cxn ang="0">
                  <a:pos x="136" y="0"/>
                </a:cxn>
                <a:cxn ang="0">
                  <a:pos x="136" y="63"/>
                </a:cxn>
                <a:cxn ang="0">
                  <a:pos x="168" y="63"/>
                </a:cxn>
                <a:cxn ang="0">
                  <a:pos x="84" y="126"/>
                </a:cxn>
                <a:cxn ang="0">
                  <a:pos x="0" y="63"/>
                </a:cxn>
                <a:cxn ang="0">
                  <a:pos x="21" y="63"/>
                </a:cxn>
                <a:cxn ang="0">
                  <a:pos x="21" y="0"/>
                </a:cxn>
              </a:cxnLst>
              <a:rect l="0" t="0" r="r" b="b"/>
              <a:pathLst>
                <a:path w="168" h="126">
                  <a:moveTo>
                    <a:pt x="21" y="0"/>
                  </a:moveTo>
                  <a:lnTo>
                    <a:pt x="136" y="0"/>
                  </a:lnTo>
                  <a:lnTo>
                    <a:pt x="136" y="63"/>
                  </a:lnTo>
                  <a:lnTo>
                    <a:pt x="168" y="63"/>
                  </a:lnTo>
                  <a:lnTo>
                    <a:pt x="84" y="126"/>
                  </a:lnTo>
                  <a:lnTo>
                    <a:pt x="0" y="63"/>
                  </a:lnTo>
                  <a:lnTo>
                    <a:pt x="21" y="63"/>
                  </a:lnTo>
                  <a:lnTo>
                    <a:pt x="21" y="0"/>
                  </a:lnTo>
                  <a:close/>
                </a:path>
              </a:pathLst>
            </a:custGeom>
            <a:solidFill>
              <a:srgbClr val="F11687"/>
            </a:solidFill>
            <a:ln w="0" cap="flat">
              <a:solidFill>
                <a:srgbClr val="000000"/>
              </a:solidFill>
              <a:prstDash val="solid"/>
              <a:miter lim="800000"/>
              <a:headEnd/>
              <a:tailEnd/>
            </a:ln>
          </p:spPr>
          <p:txBody>
            <a:bodyPr/>
            <a:lstStyle/>
            <a:p>
              <a:endParaRPr lang="ja-JP" altLang="en-US" sz="1100"/>
            </a:p>
          </p:txBody>
        </p:sp>
        <p:sp>
          <p:nvSpPr>
            <p:cNvPr id="69" name="Freeform 66"/>
            <p:cNvSpPr>
              <a:spLocks/>
            </p:cNvSpPr>
            <p:nvPr/>
          </p:nvSpPr>
          <p:spPr bwMode="auto">
            <a:xfrm>
              <a:off x="2591" y="1646"/>
              <a:ext cx="168" cy="126"/>
            </a:xfrm>
            <a:custGeom>
              <a:avLst/>
              <a:gdLst/>
              <a:ahLst/>
              <a:cxnLst>
                <a:cxn ang="0">
                  <a:pos x="31" y="0"/>
                </a:cxn>
                <a:cxn ang="0">
                  <a:pos x="147" y="0"/>
                </a:cxn>
                <a:cxn ang="0">
                  <a:pos x="147" y="63"/>
                </a:cxn>
                <a:cxn ang="0">
                  <a:pos x="168" y="63"/>
                </a:cxn>
                <a:cxn ang="0">
                  <a:pos x="84" y="126"/>
                </a:cxn>
                <a:cxn ang="0">
                  <a:pos x="0" y="63"/>
                </a:cxn>
                <a:cxn ang="0">
                  <a:pos x="31" y="63"/>
                </a:cxn>
                <a:cxn ang="0">
                  <a:pos x="31" y="0"/>
                </a:cxn>
              </a:cxnLst>
              <a:rect l="0" t="0" r="r" b="b"/>
              <a:pathLst>
                <a:path w="168" h="126">
                  <a:moveTo>
                    <a:pt x="31" y="0"/>
                  </a:moveTo>
                  <a:lnTo>
                    <a:pt x="147" y="0"/>
                  </a:lnTo>
                  <a:lnTo>
                    <a:pt x="147" y="63"/>
                  </a:lnTo>
                  <a:lnTo>
                    <a:pt x="168" y="63"/>
                  </a:lnTo>
                  <a:lnTo>
                    <a:pt x="84" y="126"/>
                  </a:lnTo>
                  <a:lnTo>
                    <a:pt x="0" y="63"/>
                  </a:lnTo>
                  <a:lnTo>
                    <a:pt x="31" y="63"/>
                  </a:lnTo>
                  <a:lnTo>
                    <a:pt x="31" y="0"/>
                  </a:lnTo>
                  <a:close/>
                </a:path>
              </a:pathLst>
            </a:custGeom>
            <a:solidFill>
              <a:srgbClr val="F11687"/>
            </a:solidFill>
            <a:ln w="0" cap="flat">
              <a:solidFill>
                <a:srgbClr val="000000"/>
              </a:solidFill>
              <a:prstDash val="solid"/>
              <a:miter lim="800000"/>
              <a:headEnd/>
              <a:tailEnd/>
            </a:ln>
          </p:spPr>
          <p:txBody>
            <a:bodyPr/>
            <a:lstStyle/>
            <a:p>
              <a:endParaRPr lang="ja-JP" altLang="en-US" sz="1100"/>
            </a:p>
          </p:txBody>
        </p:sp>
        <p:sp>
          <p:nvSpPr>
            <p:cNvPr id="70" name="Freeform 67"/>
            <p:cNvSpPr>
              <a:spLocks/>
            </p:cNvSpPr>
            <p:nvPr/>
          </p:nvSpPr>
          <p:spPr bwMode="auto">
            <a:xfrm>
              <a:off x="2843" y="1646"/>
              <a:ext cx="168" cy="126"/>
            </a:xfrm>
            <a:custGeom>
              <a:avLst/>
              <a:gdLst/>
              <a:ahLst/>
              <a:cxnLst>
                <a:cxn ang="0">
                  <a:pos x="31" y="0"/>
                </a:cxn>
                <a:cxn ang="0">
                  <a:pos x="136" y="0"/>
                </a:cxn>
                <a:cxn ang="0">
                  <a:pos x="136" y="63"/>
                </a:cxn>
                <a:cxn ang="0">
                  <a:pos x="168" y="63"/>
                </a:cxn>
                <a:cxn ang="0">
                  <a:pos x="84" y="126"/>
                </a:cxn>
                <a:cxn ang="0">
                  <a:pos x="0" y="63"/>
                </a:cxn>
                <a:cxn ang="0">
                  <a:pos x="31" y="63"/>
                </a:cxn>
                <a:cxn ang="0">
                  <a:pos x="31" y="0"/>
                </a:cxn>
              </a:cxnLst>
              <a:rect l="0" t="0" r="r" b="b"/>
              <a:pathLst>
                <a:path w="168" h="126">
                  <a:moveTo>
                    <a:pt x="31" y="0"/>
                  </a:moveTo>
                  <a:lnTo>
                    <a:pt x="136" y="0"/>
                  </a:lnTo>
                  <a:lnTo>
                    <a:pt x="136" y="63"/>
                  </a:lnTo>
                  <a:lnTo>
                    <a:pt x="168" y="63"/>
                  </a:lnTo>
                  <a:lnTo>
                    <a:pt x="84" y="126"/>
                  </a:lnTo>
                  <a:lnTo>
                    <a:pt x="0" y="63"/>
                  </a:lnTo>
                  <a:lnTo>
                    <a:pt x="31" y="63"/>
                  </a:lnTo>
                  <a:lnTo>
                    <a:pt x="31" y="0"/>
                  </a:lnTo>
                  <a:close/>
                </a:path>
              </a:pathLst>
            </a:custGeom>
            <a:solidFill>
              <a:srgbClr val="F11687"/>
            </a:solidFill>
            <a:ln w="0" cap="flat">
              <a:solidFill>
                <a:srgbClr val="000000"/>
              </a:solidFill>
              <a:prstDash val="solid"/>
              <a:miter lim="800000"/>
              <a:headEnd/>
              <a:tailEnd/>
            </a:ln>
          </p:spPr>
          <p:txBody>
            <a:bodyPr/>
            <a:lstStyle/>
            <a:p>
              <a:endParaRPr lang="ja-JP" altLang="en-US" sz="1100"/>
            </a:p>
          </p:txBody>
        </p:sp>
        <p:sp>
          <p:nvSpPr>
            <p:cNvPr id="71" name="Freeform 68"/>
            <p:cNvSpPr>
              <a:spLocks/>
            </p:cNvSpPr>
            <p:nvPr/>
          </p:nvSpPr>
          <p:spPr bwMode="auto">
            <a:xfrm>
              <a:off x="3053" y="1646"/>
              <a:ext cx="168" cy="126"/>
            </a:xfrm>
            <a:custGeom>
              <a:avLst/>
              <a:gdLst/>
              <a:ahLst/>
              <a:cxnLst>
                <a:cxn ang="0">
                  <a:pos x="31" y="0"/>
                </a:cxn>
                <a:cxn ang="0">
                  <a:pos x="136" y="0"/>
                </a:cxn>
                <a:cxn ang="0">
                  <a:pos x="136" y="63"/>
                </a:cxn>
                <a:cxn ang="0">
                  <a:pos x="168" y="63"/>
                </a:cxn>
                <a:cxn ang="0">
                  <a:pos x="84" y="126"/>
                </a:cxn>
                <a:cxn ang="0">
                  <a:pos x="0" y="63"/>
                </a:cxn>
                <a:cxn ang="0">
                  <a:pos x="31" y="63"/>
                </a:cxn>
                <a:cxn ang="0">
                  <a:pos x="31" y="0"/>
                </a:cxn>
              </a:cxnLst>
              <a:rect l="0" t="0" r="r" b="b"/>
              <a:pathLst>
                <a:path w="168" h="126">
                  <a:moveTo>
                    <a:pt x="31" y="0"/>
                  </a:moveTo>
                  <a:lnTo>
                    <a:pt x="136" y="0"/>
                  </a:lnTo>
                  <a:lnTo>
                    <a:pt x="136" y="63"/>
                  </a:lnTo>
                  <a:lnTo>
                    <a:pt x="168" y="63"/>
                  </a:lnTo>
                  <a:lnTo>
                    <a:pt x="84" y="126"/>
                  </a:lnTo>
                  <a:lnTo>
                    <a:pt x="0" y="63"/>
                  </a:lnTo>
                  <a:lnTo>
                    <a:pt x="31" y="63"/>
                  </a:lnTo>
                  <a:lnTo>
                    <a:pt x="31" y="0"/>
                  </a:lnTo>
                  <a:close/>
                </a:path>
              </a:pathLst>
            </a:custGeom>
            <a:solidFill>
              <a:srgbClr val="F11687"/>
            </a:solidFill>
            <a:ln w="0" cap="flat">
              <a:solidFill>
                <a:srgbClr val="000000"/>
              </a:solidFill>
              <a:prstDash val="solid"/>
              <a:miter lim="800000"/>
              <a:headEnd/>
              <a:tailEnd/>
            </a:ln>
          </p:spPr>
          <p:txBody>
            <a:bodyPr/>
            <a:lstStyle/>
            <a:p>
              <a:endParaRPr lang="ja-JP" altLang="en-US" sz="1100"/>
            </a:p>
          </p:txBody>
        </p:sp>
      </p:grpSp>
      <p:grpSp>
        <p:nvGrpSpPr>
          <p:cNvPr id="72" name="Group 69"/>
          <p:cNvGrpSpPr>
            <a:grpSpLocks noChangeAspect="1"/>
          </p:cNvGrpSpPr>
          <p:nvPr/>
        </p:nvGrpSpPr>
        <p:grpSpPr bwMode="auto">
          <a:xfrm>
            <a:off x="1259632" y="2507403"/>
            <a:ext cx="3384550" cy="1035050"/>
            <a:chOff x="703" y="2296"/>
            <a:chExt cx="2614" cy="800"/>
          </a:xfrm>
        </p:grpSpPr>
        <p:sp>
          <p:nvSpPr>
            <p:cNvPr id="73" name="AutoShape 70"/>
            <p:cNvSpPr>
              <a:spLocks noChangeAspect="1" noChangeArrowheads="1" noTextEdit="1"/>
            </p:cNvSpPr>
            <p:nvPr/>
          </p:nvSpPr>
          <p:spPr bwMode="auto">
            <a:xfrm>
              <a:off x="703" y="2296"/>
              <a:ext cx="2614" cy="800"/>
            </a:xfrm>
            <a:prstGeom prst="rect">
              <a:avLst/>
            </a:prstGeom>
            <a:noFill/>
            <a:ln w="9525">
              <a:noFill/>
              <a:miter lim="800000"/>
              <a:headEnd/>
              <a:tailEnd/>
            </a:ln>
          </p:spPr>
          <p:txBody>
            <a:bodyPr/>
            <a:lstStyle/>
            <a:p>
              <a:endParaRPr lang="ja-JP" altLang="en-US"/>
            </a:p>
          </p:txBody>
        </p:sp>
        <p:sp>
          <p:nvSpPr>
            <p:cNvPr id="74" name="Rectangle 71"/>
            <p:cNvSpPr>
              <a:spLocks noChangeArrowheads="1"/>
            </p:cNvSpPr>
            <p:nvPr/>
          </p:nvSpPr>
          <p:spPr bwMode="auto">
            <a:xfrm>
              <a:off x="733" y="2778"/>
              <a:ext cx="2574" cy="134"/>
            </a:xfrm>
            <a:prstGeom prst="rect">
              <a:avLst/>
            </a:prstGeom>
            <a:solidFill>
              <a:srgbClr val="FFFFFF"/>
            </a:solidFill>
            <a:ln w="15875">
              <a:solidFill>
                <a:srgbClr val="000000"/>
              </a:solidFill>
              <a:miter lim="800000"/>
              <a:headEnd/>
              <a:tailEnd/>
            </a:ln>
          </p:spPr>
          <p:txBody>
            <a:bodyPr/>
            <a:lstStyle/>
            <a:p>
              <a:endParaRPr lang="ja-JP" altLang="en-US"/>
            </a:p>
          </p:txBody>
        </p:sp>
        <p:sp>
          <p:nvSpPr>
            <p:cNvPr id="75" name="Rectangle 72"/>
            <p:cNvSpPr>
              <a:spLocks noChangeArrowheads="1"/>
            </p:cNvSpPr>
            <p:nvPr/>
          </p:nvSpPr>
          <p:spPr bwMode="auto">
            <a:xfrm>
              <a:off x="3245" y="2686"/>
              <a:ext cx="62" cy="92"/>
            </a:xfrm>
            <a:prstGeom prst="rect">
              <a:avLst/>
            </a:prstGeom>
            <a:solidFill>
              <a:srgbClr val="DE8814"/>
            </a:solidFill>
            <a:ln w="15875">
              <a:solidFill>
                <a:srgbClr val="000000"/>
              </a:solidFill>
              <a:miter lim="800000"/>
              <a:headEnd/>
              <a:tailEnd/>
            </a:ln>
          </p:spPr>
          <p:txBody>
            <a:bodyPr/>
            <a:lstStyle/>
            <a:p>
              <a:endParaRPr lang="ja-JP" altLang="en-US"/>
            </a:p>
          </p:txBody>
        </p:sp>
        <p:sp>
          <p:nvSpPr>
            <p:cNvPr id="76" name="Rectangle 73"/>
            <p:cNvSpPr>
              <a:spLocks noChangeArrowheads="1"/>
            </p:cNvSpPr>
            <p:nvPr/>
          </p:nvSpPr>
          <p:spPr bwMode="auto">
            <a:xfrm>
              <a:off x="1471" y="2624"/>
              <a:ext cx="62" cy="62"/>
            </a:xfrm>
            <a:prstGeom prst="rect">
              <a:avLst/>
            </a:prstGeom>
            <a:solidFill>
              <a:srgbClr val="DE8814"/>
            </a:solidFill>
            <a:ln w="15875">
              <a:solidFill>
                <a:srgbClr val="000000"/>
              </a:solidFill>
              <a:miter lim="800000"/>
              <a:headEnd/>
              <a:tailEnd/>
            </a:ln>
          </p:spPr>
          <p:txBody>
            <a:bodyPr/>
            <a:lstStyle/>
            <a:p>
              <a:endParaRPr lang="ja-JP" altLang="en-US"/>
            </a:p>
          </p:txBody>
        </p:sp>
        <p:sp>
          <p:nvSpPr>
            <p:cNvPr id="77" name="Rectangle 74"/>
            <p:cNvSpPr>
              <a:spLocks noChangeArrowheads="1"/>
            </p:cNvSpPr>
            <p:nvPr/>
          </p:nvSpPr>
          <p:spPr bwMode="auto">
            <a:xfrm>
              <a:off x="1666" y="2686"/>
              <a:ext cx="1517" cy="61"/>
            </a:xfrm>
            <a:prstGeom prst="rect">
              <a:avLst/>
            </a:prstGeom>
            <a:solidFill>
              <a:srgbClr val="BDE00F"/>
            </a:solidFill>
            <a:ln w="15875">
              <a:solidFill>
                <a:srgbClr val="000000"/>
              </a:solidFill>
              <a:miter lim="800000"/>
              <a:headEnd/>
              <a:tailEnd/>
            </a:ln>
          </p:spPr>
          <p:txBody>
            <a:bodyPr/>
            <a:lstStyle/>
            <a:p>
              <a:endParaRPr lang="ja-JP" altLang="en-US"/>
            </a:p>
          </p:txBody>
        </p:sp>
        <p:sp>
          <p:nvSpPr>
            <p:cNvPr id="78" name="Freeform 75"/>
            <p:cNvSpPr>
              <a:spLocks/>
            </p:cNvSpPr>
            <p:nvPr/>
          </p:nvSpPr>
          <p:spPr bwMode="auto">
            <a:xfrm>
              <a:off x="1789" y="2717"/>
              <a:ext cx="133" cy="30"/>
            </a:xfrm>
            <a:custGeom>
              <a:avLst/>
              <a:gdLst/>
              <a:ahLst/>
              <a:cxnLst>
                <a:cxn ang="0">
                  <a:pos x="21" y="30"/>
                </a:cxn>
                <a:cxn ang="0">
                  <a:pos x="0" y="0"/>
                </a:cxn>
                <a:cxn ang="0">
                  <a:pos x="133" y="0"/>
                </a:cxn>
                <a:cxn ang="0">
                  <a:pos x="113" y="30"/>
                </a:cxn>
                <a:cxn ang="0">
                  <a:pos x="21" y="30"/>
                </a:cxn>
              </a:cxnLst>
              <a:rect l="0" t="0" r="r" b="b"/>
              <a:pathLst>
                <a:path w="133" h="30">
                  <a:moveTo>
                    <a:pt x="21" y="30"/>
                  </a:moveTo>
                  <a:lnTo>
                    <a:pt x="0" y="0"/>
                  </a:lnTo>
                  <a:lnTo>
                    <a:pt x="133" y="0"/>
                  </a:lnTo>
                  <a:lnTo>
                    <a:pt x="113" y="30"/>
                  </a:lnTo>
                  <a:lnTo>
                    <a:pt x="21" y="30"/>
                  </a:lnTo>
                  <a:close/>
                </a:path>
              </a:pathLst>
            </a:custGeom>
            <a:solidFill>
              <a:srgbClr val="FAF419"/>
            </a:solidFill>
            <a:ln w="15875" cap="flat">
              <a:solidFill>
                <a:srgbClr val="000000"/>
              </a:solidFill>
              <a:prstDash val="solid"/>
              <a:miter lim="800000"/>
              <a:headEnd/>
              <a:tailEnd/>
            </a:ln>
          </p:spPr>
          <p:txBody>
            <a:bodyPr/>
            <a:lstStyle/>
            <a:p>
              <a:endParaRPr lang="ja-JP" altLang="en-US"/>
            </a:p>
          </p:txBody>
        </p:sp>
        <p:sp>
          <p:nvSpPr>
            <p:cNvPr id="79" name="Freeform 76"/>
            <p:cNvSpPr>
              <a:spLocks/>
            </p:cNvSpPr>
            <p:nvPr/>
          </p:nvSpPr>
          <p:spPr bwMode="auto">
            <a:xfrm>
              <a:off x="2056" y="2717"/>
              <a:ext cx="123" cy="30"/>
            </a:xfrm>
            <a:custGeom>
              <a:avLst/>
              <a:gdLst/>
              <a:ahLst/>
              <a:cxnLst>
                <a:cxn ang="0">
                  <a:pos x="20" y="30"/>
                </a:cxn>
                <a:cxn ang="0">
                  <a:pos x="0" y="0"/>
                </a:cxn>
                <a:cxn ang="0">
                  <a:pos x="123" y="0"/>
                </a:cxn>
                <a:cxn ang="0">
                  <a:pos x="102" y="30"/>
                </a:cxn>
                <a:cxn ang="0">
                  <a:pos x="20" y="30"/>
                </a:cxn>
              </a:cxnLst>
              <a:rect l="0" t="0" r="r" b="b"/>
              <a:pathLst>
                <a:path w="123" h="30">
                  <a:moveTo>
                    <a:pt x="20" y="30"/>
                  </a:moveTo>
                  <a:lnTo>
                    <a:pt x="0" y="0"/>
                  </a:lnTo>
                  <a:lnTo>
                    <a:pt x="123" y="0"/>
                  </a:lnTo>
                  <a:lnTo>
                    <a:pt x="102" y="30"/>
                  </a:lnTo>
                  <a:lnTo>
                    <a:pt x="20" y="30"/>
                  </a:lnTo>
                  <a:close/>
                </a:path>
              </a:pathLst>
            </a:custGeom>
            <a:solidFill>
              <a:srgbClr val="FAF419"/>
            </a:solidFill>
            <a:ln w="15875" cap="flat">
              <a:solidFill>
                <a:srgbClr val="000000"/>
              </a:solidFill>
              <a:prstDash val="solid"/>
              <a:miter lim="800000"/>
              <a:headEnd/>
              <a:tailEnd/>
            </a:ln>
          </p:spPr>
          <p:txBody>
            <a:bodyPr/>
            <a:lstStyle/>
            <a:p>
              <a:endParaRPr lang="ja-JP" altLang="en-US"/>
            </a:p>
          </p:txBody>
        </p:sp>
        <p:sp>
          <p:nvSpPr>
            <p:cNvPr id="80" name="Freeform 77"/>
            <p:cNvSpPr>
              <a:spLocks/>
            </p:cNvSpPr>
            <p:nvPr/>
          </p:nvSpPr>
          <p:spPr bwMode="auto">
            <a:xfrm>
              <a:off x="2343" y="2717"/>
              <a:ext cx="123" cy="30"/>
            </a:xfrm>
            <a:custGeom>
              <a:avLst/>
              <a:gdLst/>
              <a:ahLst/>
              <a:cxnLst>
                <a:cxn ang="0">
                  <a:pos x="20" y="30"/>
                </a:cxn>
                <a:cxn ang="0">
                  <a:pos x="0" y="0"/>
                </a:cxn>
                <a:cxn ang="0">
                  <a:pos x="123" y="0"/>
                </a:cxn>
                <a:cxn ang="0">
                  <a:pos x="102" y="30"/>
                </a:cxn>
                <a:cxn ang="0">
                  <a:pos x="20" y="30"/>
                </a:cxn>
              </a:cxnLst>
              <a:rect l="0" t="0" r="r" b="b"/>
              <a:pathLst>
                <a:path w="123" h="30">
                  <a:moveTo>
                    <a:pt x="20" y="30"/>
                  </a:moveTo>
                  <a:lnTo>
                    <a:pt x="0" y="0"/>
                  </a:lnTo>
                  <a:lnTo>
                    <a:pt x="123" y="0"/>
                  </a:lnTo>
                  <a:lnTo>
                    <a:pt x="102" y="30"/>
                  </a:lnTo>
                  <a:lnTo>
                    <a:pt x="20" y="30"/>
                  </a:lnTo>
                  <a:close/>
                </a:path>
              </a:pathLst>
            </a:custGeom>
            <a:solidFill>
              <a:srgbClr val="FAF419"/>
            </a:solidFill>
            <a:ln w="15875" cap="flat">
              <a:solidFill>
                <a:srgbClr val="000000"/>
              </a:solidFill>
              <a:prstDash val="solid"/>
              <a:miter lim="800000"/>
              <a:headEnd/>
              <a:tailEnd/>
            </a:ln>
          </p:spPr>
          <p:txBody>
            <a:bodyPr/>
            <a:lstStyle/>
            <a:p>
              <a:endParaRPr lang="ja-JP" altLang="en-US"/>
            </a:p>
          </p:txBody>
        </p:sp>
        <p:sp>
          <p:nvSpPr>
            <p:cNvPr id="81" name="Freeform 78"/>
            <p:cNvSpPr>
              <a:spLocks/>
            </p:cNvSpPr>
            <p:nvPr/>
          </p:nvSpPr>
          <p:spPr bwMode="auto">
            <a:xfrm>
              <a:off x="2599" y="2717"/>
              <a:ext cx="133" cy="30"/>
            </a:xfrm>
            <a:custGeom>
              <a:avLst/>
              <a:gdLst/>
              <a:ahLst/>
              <a:cxnLst>
                <a:cxn ang="0">
                  <a:pos x="21" y="30"/>
                </a:cxn>
                <a:cxn ang="0">
                  <a:pos x="0" y="0"/>
                </a:cxn>
                <a:cxn ang="0">
                  <a:pos x="133" y="0"/>
                </a:cxn>
                <a:cxn ang="0">
                  <a:pos x="103" y="30"/>
                </a:cxn>
                <a:cxn ang="0">
                  <a:pos x="21" y="30"/>
                </a:cxn>
              </a:cxnLst>
              <a:rect l="0" t="0" r="r" b="b"/>
              <a:pathLst>
                <a:path w="133" h="30">
                  <a:moveTo>
                    <a:pt x="21" y="30"/>
                  </a:moveTo>
                  <a:lnTo>
                    <a:pt x="0" y="0"/>
                  </a:lnTo>
                  <a:lnTo>
                    <a:pt x="133" y="0"/>
                  </a:lnTo>
                  <a:lnTo>
                    <a:pt x="103" y="30"/>
                  </a:lnTo>
                  <a:lnTo>
                    <a:pt x="21" y="30"/>
                  </a:lnTo>
                  <a:close/>
                </a:path>
              </a:pathLst>
            </a:custGeom>
            <a:solidFill>
              <a:srgbClr val="FAF419"/>
            </a:solidFill>
            <a:ln w="15875" cap="flat">
              <a:solidFill>
                <a:srgbClr val="000000"/>
              </a:solidFill>
              <a:prstDash val="solid"/>
              <a:miter lim="800000"/>
              <a:headEnd/>
              <a:tailEnd/>
            </a:ln>
          </p:spPr>
          <p:txBody>
            <a:bodyPr/>
            <a:lstStyle/>
            <a:p>
              <a:endParaRPr lang="ja-JP" altLang="en-US"/>
            </a:p>
          </p:txBody>
        </p:sp>
        <p:sp>
          <p:nvSpPr>
            <p:cNvPr id="82" name="Freeform 79"/>
            <p:cNvSpPr>
              <a:spLocks/>
            </p:cNvSpPr>
            <p:nvPr/>
          </p:nvSpPr>
          <p:spPr bwMode="auto">
            <a:xfrm>
              <a:off x="2886" y="2717"/>
              <a:ext cx="133" cy="30"/>
            </a:xfrm>
            <a:custGeom>
              <a:avLst/>
              <a:gdLst/>
              <a:ahLst/>
              <a:cxnLst>
                <a:cxn ang="0">
                  <a:pos x="21" y="30"/>
                </a:cxn>
                <a:cxn ang="0">
                  <a:pos x="0" y="0"/>
                </a:cxn>
                <a:cxn ang="0">
                  <a:pos x="133" y="0"/>
                </a:cxn>
                <a:cxn ang="0">
                  <a:pos x="113" y="30"/>
                </a:cxn>
                <a:cxn ang="0">
                  <a:pos x="21" y="30"/>
                </a:cxn>
              </a:cxnLst>
              <a:rect l="0" t="0" r="r" b="b"/>
              <a:pathLst>
                <a:path w="133" h="30">
                  <a:moveTo>
                    <a:pt x="21" y="30"/>
                  </a:moveTo>
                  <a:lnTo>
                    <a:pt x="0" y="0"/>
                  </a:lnTo>
                  <a:lnTo>
                    <a:pt x="133" y="0"/>
                  </a:lnTo>
                  <a:lnTo>
                    <a:pt x="113" y="30"/>
                  </a:lnTo>
                  <a:lnTo>
                    <a:pt x="21" y="30"/>
                  </a:lnTo>
                  <a:close/>
                </a:path>
              </a:pathLst>
            </a:custGeom>
            <a:solidFill>
              <a:srgbClr val="FAF419"/>
            </a:solidFill>
            <a:ln w="15875" cap="flat">
              <a:solidFill>
                <a:srgbClr val="000000"/>
              </a:solidFill>
              <a:prstDash val="solid"/>
              <a:miter lim="800000"/>
              <a:headEnd/>
              <a:tailEnd/>
            </a:ln>
          </p:spPr>
          <p:txBody>
            <a:bodyPr/>
            <a:lstStyle/>
            <a:p>
              <a:endParaRPr lang="ja-JP" altLang="en-US"/>
            </a:p>
          </p:txBody>
        </p:sp>
        <p:sp>
          <p:nvSpPr>
            <p:cNvPr id="83" name="Rectangle 80"/>
            <p:cNvSpPr>
              <a:spLocks noChangeArrowheads="1"/>
            </p:cNvSpPr>
            <p:nvPr/>
          </p:nvSpPr>
          <p:spPr bwMode="auto">
            <a:xfrm>
              <a:off x="733" y="2747"/>
              <a:ext cx="2512" cy="31"/>
            </a:xfrm>
            <a:prstGeom prst="rect">
              <a:avLst/>
            </a:prstGeom>
            <a:solidFill>
              <a:srgbClr val="00A0C6"/>
            </a:solidFill>
            <a:ln w="15875">
              <a:solidFill>
                <a:srgbClr val="000000"/>
              </a:solidFill>
              <a:miter lim="800000"/>
              <a:headEnd/>
              <a:tailEnd/>
            </a:ln>
          </p:spPr>
          <p:txBody>
            <a:bodyPr/>
            <a:lstStyle/>
            <a:p>
              <a:endParaRPr lang="ja-JP" altLang="en-US"/>
            </a:p>
          </p:txBody>
        </p:sp>
        <p:sp>
          <p:nvSpPr>
            <p:cNvPr id="84" name="Freeform 81"/>
            <p:cNvSpPr>
              <a:spLocks/>
            </p:cNvSpPr>
            <p:nvPr/>
          </p:nvSpPr>
          <p:spPr bwMode="auto">
            <a:xfrm>
              <a:off x="1533" y="2552"/>
              <a:ext cx="1712" cy="195"/>
            </a:xfrm>
            <a:custGeom>
              <a:avLst/>
              <a:gdLst/>
              <a:ahLst/>
              <a:cxnLst>
                <a:cxn ang="0">
                  <a:pos x="0" y="134"/>
                </a:cxn>
                <a:cxn ang="0">
                  <a:pos x="0" y="0"/>
                </a:cxn>
                <a:cxn ang="0">
                  <a:pos x="1712" y="0"/>
                </a:cxn>
                <a:cxn ang="0">
                  <a:pos x="1712" y="195"/>
                </a:cxn>
                <a:cxn ang="0">
                  <a:pos x="1650" y="195"/>
                </a:cxn>
                <a:cxn ang="0">
                  <a:pos x="1650" y="72"/>
                </a:cxn>
                <a:cxn ang="0">
                  <a:pos x="72" y="72"/>
                </a:cxn>
                <a:cxn ang="0">
                  <a:pos x="72" y="134"/>
                </a:cxn>
                <a:cxn ang="0">
                  <a:pos x="0" y="134"/>
                </a:cxn>
              </a:cxnLst>
              <a:rect l="0" t="0" r="r" b="b"/>
              <a:pathLst>
                <a:path w="1712" h="195">
                  <a:moveTo>
                    <a:pt x="0" y="134"/>
                  </a:moveTo>
                  <a:lnTo>
                    <a:pt x="0" y="0"/>
                  </a:lnTo>
                  <a:lnTo>
                    <a:pt x="1712" y="0"/>
                  </a:lnTo>
                  <a:lnTo>
                    <a:pt x="1712" y="195"/>
                  </a:lnTo>
                  <a:lnTo>
                    <a:pt x="1650" y="195"/>
                  </a:lnTo>
                  <a:lnTo>
                    <a:pt x="1650" y="72"/>
                  </a:lnTo>
                  <a:lnTo>
                    <a:pt x="72" y="72"/>
                  </a:lnTo>
                  <a:lnTo>
                    <a:pt x="72" y="134"/>
                  </a:lnTo>
                  <a:lnTo>
                    <a:pt x="0" y="134"/>
                  </a:lnTo>
                  <a:close/>
                </a:path>
              </a:pathLst>
            </a:custGeom>
            <a:solidFill>
              <a:srgbClr val="FEE6F2"/>
            </a:solidFill>
            <a:ln w="15875" cap="flat">
              <a:solidFill>
                <a:srgbClr val="000000"/>
              </a:solidFill>
              <a:prstDash val="solid"/>
              <a:miter lim="800000"/>
              <a:headEnd/>
              <a:tailEnd/>
            </a:ln>
          </p:spPr>
          <p:txBody>
            <a:bodyPr/>
            <a:lstStyle/>
            <a:p>
              <a:endParaRPr lang="ja-JP" altLang="en-US"/>
            </a:p>
          </p:txBody>
        </p:sp>
        <p:sp>
          <p:nvSpPr>
            <p:cNvPr id="85" name="Freeform 82"/>
            <p:cNvSpPr>
              <a:spLocks/>
            </p:cNvSpPr>
            <p:nvPr/>
          </p:nvSpPr>
          <p:spPr bwMode="auto">
            <a:xfrm>
              <a:off x="733" y="2624"/>
              <a:ext cx="2450" cy="123"/>
            </a:xfrm>
            <a:custGeom>
              <a:avLst/>
              <a:gdLst/>
              <a:ahLst/>
              <a:cxnLst>
                <a:cxn ang="0">
                  <a:pos x="0" y="123"/>
                </a:cxn>
                <a:cxn ang="0">
                  <a:pos x="933" y="123"/>
                </a:cxn>
                <a:cxn ang="0">
                  <a:pos x="933" y="62"/>
                </a:cxn>
                <a:cxn ang="0">
                  <a:pos x="2450" y="62"/>
                </a:cxn>
                <a:cxn ang="0">
                  <a:pos x="2450" y="0"/>
                </a:cxn>
                <a:cxn ang="0">
                  <a:pos x="872" y="0"/>
                </a:cxn>
                <a:cxn ang="0">
                  <a:pos x="872" y="62"/>
                </a:cxn>
                <a:cxn ang="0">
                  <a:pos x="0" y="62"/>
                </a:cxn>
                <a:cxn ang="0">
                  <a:pos x="0" y="123"/>
                </a:cxn>
              </a:cxnLst>
              <a:rect l="0" t="0" r="r" b="b"/>
              <a:pathLst>
                <a:path w="2450" h="123">
                  <a:moveTo>
                    <a:pt x="0" y="123"/>
                  </a:moveTo>
                  <a:lnTo>
                    <a:pt x="933" y="123"/>
                  </a:lnTo>
                  <a:lnTo>
                    <a:pt x="933" y="62"/>
                  </a:lnTo>
                  <a:lnTo>
                    <a:pt x="2450" y="62"/>
                  </a:lnTo>
                  <a:lnTo>
                    <a:pt x="2450" y="0"/>
                  </a:lnTo>
                  <a:lnTo>
                    <a:pt x="872" y="0"/>
                  </a:lnTo>
                  <a:lnTo>
                    <a:pt x="872" y="62"/>
                  </a:lnTo>
                  <a:lnTo>
                    <a:pt x="0" y="62"/>
                  </a:lnTo>
                  <a:lnTo>
                    <a:pt x="0" y="123"/>
                  </a:lnTo>
                  <a:close/>
                </a:path>
              </a:pathLst>
            </a:custGeom>
            <a:solidFill>
              <a:srgbClr val="F55F81"/>
            </a:solidFill>
            <a:ln w="15875" cap="flat">
              <a:solidFill>
                <a:srgbClr val="000000"/>
              </a:solidFill>
              <a:prstDash val="solid"/>
              <a:miter lim="800000"/>
              <a:headEnd/>
              <a:tailEnd/>
            </a:ln>
          </p:spPr>
          <p:txBody>
            <a:bodyPr/>
            <a:lstStyle/>
            <a:p>
              <a:endParaRPr lang="ja-JP" altLang="en-US"/>
            </a:p>
          </p:txBody>
        </p:sp>
        <p:sp>
          <p:nvSpPr>
            <p:cNvPr id="86" name="Freeform 83"/>
            <p:cNvSpPr>
              <a:spLocks/>
            </p:cNvSpPr>
            <p:nvPr/>
          </p:nvSpPr>
          <p:spPr bwMode="auto">
            <a:xfrm>
              <a:off x="1471" y="2491"/>
              <a:ext cx="1836" cy="195"/>
            </a:xfrm>
            <a:custGeom>
              <a:avLst/>
              <a:gdLst/>
              <a:ahLst/>
              <a:cxnLst>
                <a:cxn ang="0">
                  <a:pos x="0" y="133"/>
                </a:cxn>
                <a:cxn ang="0">
                  <a:pos x="62" y="133"/>
                </a:cxn>
                <a:cxn ang="0">
                  <a:pos x="62" y="61"/>
                </a:cxn>
                <a:cxn ang="0">
                  <a:pos x="1774" y="61"/>
                </a:cxn>
                <a:cxn ang="0">
                  <a:pos x="1774" y="195"/>
                </a:cxn>
                <a:cxn ang="0">
                  <a:pos x="1836" y="195"/>
                </a:cxn>
                <a:cxn ang="0">
                  <a:pos x="1836" y="0"/>
                </a:cxn>
                <a:cxn ang="0">
                  <a:pos x="0" y="0"/>
                </a:cxn>
                <a:cxn ang="0">
                  <a:pos x="0" y="133"/>
                </a:cxn>
              </a:cxnLst>
              <a:rect l="0" t="0" r="r" b="b"/>
              <a:pathLst>
                <a:path w="1836" h="195">
                  <a:moveTo>
                    <a:pt x="0" y="133"/>
                  </a:moveTo>
                  <a:lnTo>
                    <a:pt x="62" y="133"/>
                  </a:lnTo>
                  <a:lnTo>
                    <a:pt x="62" y="61"/>
                  </a:lnTo>
                  <a:lnTo>
                    <a:pt x="1774" y="61"/>
                  </a:lnTo>
                  <a:lnTo>
                    <a:pt x="1774" y="195"/>
                  </a:lnTo>
                  <a:lnTo>
                    <a:pt x="1836" y="195"/>
                  </a:lnTo>
                  <a:lnTo>
                    <a:pt x="1836" y="0"/>
                  </a:lnTo>
                  <a:lnTo>
                    <a:pt x="0" y="0"/>
                  </a:lnTo>
                  <a:lnTo>
                    <a:pt x="0" y="133"/>
                  </a:lnTo>
                  <a:close/>
                </a:path>
              </a:pathLst>
            </a:custGeom>
            <a:solidFill>
              <a:srgbClr val="7F7F7F"/>
            </a:solidFill>
            <a:ln w="15875" cap="flat">
              <a:solidFill>
                <a:srgbClr val="000000"/>
              </a:solidFill>
              <a:prstDash val="solid"/>
              <a:miter lim="800000"/>
              <a:headEnd/>
              <a:tailEnd/>
            </a:ln>
          </p:spPr>
          <p:txBody>
            <a:bodyPr/>
            <a:lstStyle/>
            <a:p>
              <a:endParaRPr lang="ja-JP" altLang="en-US"/>
            </a:p>
          </p:txBody>
        </p:sp>
        <p:sp>
          <p:nvSpPr>
            <p:cNvPr id="87" name="Rectangle 84"/>
            <p:cNvSpPr>
              <a:spLocks noChangeArrowheads="1"/>
            </p:cNvSpPr>
            <p:nvPr/>
          </p:nvSpPr>
          <p:spPr bwMode="auto">
            <a:xfrm>
              <a:off x="2630" y="2797"/>
              <a:ext cx="608"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Glass substrate</a:t>
              </a:r>
              <a:endParaRPr kumimoji="1" lang="en-US" altLang="ja-JP" sz="800" noProof="1">
                <a:ea typeface="ＭＳ Ｐ明朝" pitchFamily="18" charset="-128"/>
              </a:endParaRPr>
            </a:p>
          </p:txBody>
        </p:sp>
        <p:sp>
          <p:nvSpPr>
            <p:cNvPr id="88" name="Rectangle 85"/>
            <p:cNvSpPr>
              <a:spLocks noChangeArrowheads="1"/>
            </p:cNvSpPr>
            <p:nvPr/>
          </p:nvSpPr>
          <p:spPr bwMode="auto">
            <a:xfrm>
              <a:off x="2568" y="2312"/>
              <a:ext cx="551"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Organic Layer</a:t>
              </a:r>
              <a:endParaRPr kumimoji="1" lang="en-US" altLang="ja-JP" sz="800" noProof="1">
                <a:ea typeface="ＭＳ Ｐ明朝" pitchFamily="18" charset="-128"/>
              </a:endParaRPr>
            </a:p>
          </p:txBody>
        </p:sp>
        <p:sp>
          <p:nvSpPr>
            <p:cNvPr id="89" name="Rectangle 86"/>
            <p:cNvSpPr>
              <a:spLocks noChangeArrowheads="1"/>
            </p:cNvSpPr>
            <p:nvPr/>
          </p:nvSpPr>
          <p:spPr bwMode="auto">
            <a:xfrm>
              <a:off x="730" y="2409"/>
              <a:ext cx="464"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Anode (ITO)</a:t>
              </a:r>
              <a:endParaRPr kumimoji="1" lang="en-US" altLang="ja-JP" sz="800" noProof="1">
                <a:ea typeface="ＭＳ Ｐ明朝" pitchFamily="18" charset="-128"/>
              </a:endParaRPr>
            </a:p>
          </p:txBody>
        </p:sp>
        <p:sp>
          <p:nvSpPr>
            <p:cNvPr id="90" name="Rectangle 87"/>
            <p:cNvSpPr>
              <a:spLocks noChangeArrowheads="1"/>
            </p:cNvSpPr>
            <p:nvPr/>
          </p:nvSpPr>
          <p:spPr bwMode="auto">
            <a:xfrm>
              <a:off x="730" y="2506"/>
              <a:ext cx="327"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Cathode</a:t>
              </a:r>
              <a:endParaRPr kumimoji="1" lang="en-US" altLang="ja-JP" sz="800" noProof="1">
                <a:ea typeface="ＭＳ Ｐ明朝" pitchFamily="18" charset="-128"/>
              </a:endParaRPr>
            </a:p>
          </p:txBody>
        </p:sp>
        <p:sp>
          <p:nvSpPr>
            <p:cNvPr id="91" name="Line 88"/>
            <p:cNvSpPr>
              <a:spLocks noChangeShapeType="1"/>
            </p:cNvSpPr>
            <p:nvPr/>
          </p:nvSpPr>
          <p:spPr bwMode="auto">
            <a:xfrm>
              <a:off x="826" y="2624"/>
              <a:ext cx="123" cy="62"/>
            </a:xfrm>
            <a:prstGeom prst="line">
              <a:avLst/>
            </a:prstGeom>
            <a:noFill/>
            <a:ln w="15875">
              <a:solidFill>
                <a:srgbClr val="000000"/>
              </a:solidFill>
              <a:miter lim="800000"/>
              <a:headEnd/>
              <a:tailEnd/>
            </a:ln>
          </p:spPr>
          <p:txBody>
            <a:bodyPr/>
            <a:lstStyle/>
            <a:p>
              <a:endParaRPr lang="ja-JP" altLang="en-US"/>
            </a:p>
          </p:txBody>
        </p:sp>
        <p:sp>
          <p:nvSpPr>
            <p:cNvPr id="92" name="Line 89"/>
            <p:cNvSpPr>
              <a:spLocks noChangeShapeType="1"/>
            </p:cNvSpPr>
            <p:nvPr/>
          </p:nvSpPr>
          <p:spPr bwMode="auto">
            <a:xfrm flipH="1" flipV="1">
              <a:off x="1154" y="2522"/>
              <a:ext cx="123" cy="225"/>
            </a:xfrm>
            <a:prstGeom prst="line">
              <a:avLst/>
            </a:prstGeom>
            <a:noFill/>
            <a:ln w="15875">
              <a:solidFill>
                <a:srgbClr val="000000"/>
              </a:solidFill>
              <a:miter lim="800000"/>
              <a:headEnd/>
              <a:tailEnd/>
            </a:ln>
          </p:spPr>
          <p:txBody>
            <a:bodyPr/>
            <a:lstStyle/>
            <a:p>
              <a:endParaRPr lang="ja-JP" altLang="en-US"/>
            </a:p>
          </p:txBody>
        </p:sp>
        <p:sp>
          <p:nvSpPr>
            <p:cNvPr id="93" name="Line 90"/>
            <p:cNvSpPr>
              <a:spLocks noChangeShapeType="1"/>
            </p:cNvSpPr>
            <p:nvPr/>
          </p:nvSpPr>
          <p:spPr bwMode="auto">
            <a:xfrm flipH="1" flipV="1">
              <a:off x="1410" y="2429"/>
              <a:ext cx="92" cy="226"/>
            </a:xfrm>
            <a:prstGeom prst="line">
              <a:avLst/>
            </a:prstGeom>
            <a:noFill/>
            <a:ln w="15875">
              <a:solidFill>
                <a:srgbClr val="000000"/>
              </a:solidFill>
              <a:miter lim="800000"/>
              <a:headEnd/>
              <a:tailEnd/>
            </a:ln>
          </p:spPr>
          <p:txBody>
            <a:bodyPr/>
            <a:lstStyle/>
            <a:p>
              <a:endParaRPr lang="ja-JP" altLang="en-US"/>
            </a:p>
          </p:txBody>
        </p:sp>
        <p:sp>
          <p:nvSpPr>
            <p:cNvPr id="94" name="Rectangle 91"/>
            <p:cNvSpPr>
              <a:spLocks noChangeArrowheads="1"/>
            </p:cNvSpPr>
            <p:nvPr/>
          </p:nvSpPr>
          <p:spPr bwMode="auto">
            <a:xfrm>
              <a:off x="922" y="2312"/>
              <a:ext cx="571"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Adhesive resin</a:t>
              </a:r>
              <a:endParaRPr kumimoji="1" lang="en-US" altLang="ja-JP" sz="800" noProof="1">
                <a:ea typeface="ＭＳ Ｐ明朝" pitchFamily="18" charset="-128"/>
              </a:endParaRPr>
            </a:p>
          </p:txBody>
        </p:sp>
        <p:sp>
          <p:nvSpPr>
            <p:cNvPr id="95" name="Rectangle 92"/>
            <p:cNvSpPr>
              <a:spLocks noChangeArrowheads="1"/>
            </p:cNvSpPr>
            <p:nvPr/>
          </p:nvSpPr>
          <p:spPr bwMode="auto">
            <a:xfrm>
              <a:off x="1600" y="2312"/>
              <a:ext cx="849"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Metal-Can passivation</a:t>
              </a:r>
              <a:endParaRPr kumimoji="1" lang="en-US" altLang="ja-JP" sz="800" noProof="1">
                <a:ea typeface="ＭＳ Ｐ明朝" pitchFamily="18" charset="-128"/>
              </a:endParaRPr>
            </a:p>
          </p:txBody>
        </p:sp>
        <p:sp>
          <p:nvSpPr>
            <p:cNvPr id="96" name="Line 93"/>
            <p:cNvSpPr>
              <a:spLocks noChangeShapeType="1"/>
            </p:cNvSpPr>
            <p:nvPr/>
          </p:nvSpPr>
          <p:spPr bwMode="auto">
            <a:xfrm flipH="1" flipV="1">
              <a:off x="1892" y="2429"/>
              <a:ext cx="61" cy="62"/>
            </a:xfrm>
            <a:prstGeom prst="line">
              <a:avLst/>
            </a:prstGeom>
            <a:noFill/>
            <a:ln w="15875">
              <a:solidFill>
                <a:srgbClr val="000000"/>
              </a:solidFill>
              <a:miter lim="800000"/>
              <a:headEnd/>
              <a:tailEnd/>
            </a:ln>
          </p:spPr>
          <p:txBody>
            <a:bodyPr/>
            <a:lstStyle/>
            <a:p>
              <a:endParaRPr lang="ja-JP" altLang="en-US"/>
            </a:p>
          </p:txBody>
        </p:sp>
        <p:sp>
          <p:nvSpPr>
            <p:cNvPr id="97" name="Line 94"/>
            <p:cNvSpPr>
              <a:spLocks noChangeShapeType="1"/>
            </p:cNvSpPr>
            <p:nvPr/>
          </p:nvSpPr>
          <p:spPr bwMode="auto">
            <a:xfrm flipH="1" flipV="1">
              <a:off x="2671" y="2439"/>
              <a:ext cx="143" cy="257"/>
            </a:xfrm>
            <a:prstGeom prst="line">
              <a:avLst/>
            </a:prstGeom>
            <a:noFill/>
            <a:ln w="15875">
              <a:solidFill>
                <a:srgbClr val="000000"/>
              </a:solidFill>
              <a:miter lim="800000"/>
              <a:headEnd/>
              <a:tailEnd/>
            </a:ln>
          </p:spPr>
          <p:txBody>
            <a:bodyPr/>
            <a:lstStyle/>
            <a:p>
              <a:endParaRPr lang="ja-JP" altLang="en-US"/>
            </a:p>
          </p:txBody>
        </p:sp>
        <p:sp>
          <p:nvSpPr>
            <p:cNvPr id="98" name="Rectangle 95"/>
            <p:cNvSpPr>
              <a:spLocks noChangeArrowheads="1"/>
            </p:cNvSpPr>
            <p:nvPr/>
          </p:nvSpPr>
          <p:spPr bwMode="auto">
            <a:xfrm>
              <a:off x="3178" y="2312"/>
              <a:ext cx="61"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N</a:t>
              </a:r>
              <a:endParaRPr kumimoji="1" lang="en-US" altLang="ja-JP" sz="800" noProof="1">
                <a:ea typeface="ＭＳ Ｐ明朝" pitchFamily="18" charset="-128"/>
              </a:endParaRPr>
            </a:p>
          </p:txBody>
        </p:sp>
        <p:sp>
          <p:nvSpPr>
            <p:cNvPr id="99" name="Rectangle 96"/>
            <p:cNvSpPr>
              <a:spLocks noChangeArrowheads="1"/>
            </p:cNvSpPr>
            <p:nvPr/>
          </p:nvSpPr>
          <p:spPr bwMode="auto">
            <a:xfrm>
              <a:off x="3246" y="2332"/>
              <a:ext cx="47" cy="95"/>
            </a:xfrm>
            <a:prstGeom prst="rect">
              <a:avLst/>
            </a:prstGeom>
            <a:noFill/>
            <a:ln w="9525">
              <a:noFill/>
              <a:miter lim="800000"/>
              <a:headEnd/>
              <a:tailEnd/>
            </a:ln>
          </p:spPr>
          <p:txBody>
            <a:bodyPr wrap="none" lIns="0" tIns="0" rIns="0" bIns="0">
              <a:spAutoFit/>
            </a:bodyPr>
            <a:lstStyle/>
            <a:p>
              <a:r>
                <a:rPr kumimoji="1" lang="ja-JP" altLang="ja-JP" sz="800" b="1" noProof="1">
                  <a:solidFill>
                    <a:srgbClr val="000000"/>
                  </a:solidFill>
                  <a:ea typeface="ＭＳ Ｐ明朝" pitchFamily="18" charset="-128"/>
                </a:rPr>
                <a:t>2</a:t>
              </a:r>
              <a:endParaRPr kumimoji="1" lang="ja-JP" altLang="ja-JP" sz="800" noProof="1">
                <a:ea typeface="ＭＳ Ｐ明朝" pitchFamily="18" charset="-128"/>
              </a:endParaRPr>
            </a:p>
          </p:txBody>
        </p:sp>
        <p:sp>
          <p:nvSpPr>
            <p:cNvPr id="100" name="Line 97"/>
            <p:cNvSpPr>
              <a:spLocks noChangeShapeType="1"/>
            </p:cNvSpPr>
            <p:nvPr/>
          </p:nvSpPr>
          <p:spPr bwMode="auto">
            <a:xfrm flipV="1">
              <a:off x="3112" y="2429"/>
              <a:ext cx="102" cy="154"/>
            </a:xfrm>
            <a:prstGeom prst="line">
              <a:avLst/>
            </a:prstGeom>
            <a:noFill/>
            <a:ln w="15875">
              <a:solidFill>
                <a:srgbClr val="000000"/>
              </a:solidFill>
              <a:miter lim="800000"/>
              <a:headEnd/>
              <a:tailEnd/>
            </a:ln>
          </p:spPr>
          <p:txBody>
            <a:bodyPr/>
            <a:lstStyle/>
            <a:p>
              <a:endParaRPr lang="ja-JP" altLang="en-US"/>
            </a:p>
          </p:txBody>
        </p:sp>
        <p:sp>
          <p:nvSpPr>
            <p:cNvPr id="101" name="Rectangle 98"/>
            <p:cNvSpPr>
              <a:spLocks noChangeArrowheads="1"/>
            </p:cNvSpPr>
            <p:nvPr/>
          </p:nvSpPr>
          <p:spPr bwMode="auto">
            <a:xfrm>
              <a:off x="989" y="2975"/>
              <a:ext cx="58"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C</a:t>
              </a:r>
              <a:endParaRPr kumimoji="1" lang="en-US" altLang="ja-JP" sz="800" noProof="1">
                <a:ea typeface="ＭＳ Ｐ明朝" pitchFamily="18" charset="-128"/>
              </a:endParaRPr>
            </a:p>
          </p:txBody>
        </p:sp>
        <p:sp>
          <p:nvSpPr>
            <p:cNvPr id="102" name="Rectangle 99"/>
            <p:cNvSpPr>
              <a:spLocks noChangeArrowheads="1"/>
            </p:cNvSpPr>
            <p:nvPr/>
          </p:nvSpPr>
          <p:spPr bwMode="auto">
            <a:xfrm>
              <a:off x="1052" y="2975"/>
              <a:ext cx="48"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o</a:t>
              </a:r>
              <a:endParaRPr kumimoji="1" lang="en-US" altLang="ja-JP" sz="800" noProof="1">
                <a:ea typeface="ＭＳ Ｐ明朝" pitchFamily="18" charset="-128"/>
              </a:endParaRPr>
            </a:p>
          </p:txBody>
        </p:sp>
        <p:sp>
          <p:nvSpPr>
            <p:cNvPr id="103" name="Rectangle 100"/>
            <p:cNvSpPr>
              <a:spLocks noChangeArrowheads="1"/>
            </p:cNvSpPr>
            <p:nvPr/>
          </p:nvSpPr>
          <p:spPr bwMode="auto">
            <a:xfrm>
              <a:off x="1105" y="2975"/>
              <a:ext cx="48"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n</a:t>
              </a:r>
              <a:endParaRPr kumimoji="1" lang="en-US" altLang="ja-JP" sz="800" noProof="1">
                <a:ea typeface="ＭＳ Ｐ明朝" pitchFamily="18" charset="-128"/>
              </a:endParaRPr>
            </a:p>
          </p:txBody>
        </p:sp>
        <p:sp>
          <p:nvSpPr>
            <p:cNvPr id="104" name="Rectangle 101"/>
            <p:cNvSpPr>
              <a:spLocks noChangeArrowheads="1"/>
            </p:cNvSpPr>
            <p:nvPr/>
          </p:nvSpPr>
          <p:spPr bwMode="auto">
            <a:xfrm>
              <a:off x="1162" y="2975"/>
              <a:ext cx="43"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v</a:t>
              </a:r>
              <a:endParaRPr kumimoji="1" lang="en-US" altLang="ja-JP" sz="800" noProof="1">
                <a:ea typeface="ＭＳ Ｐ明朝" pitchFamily="18" charset="-128"/>
              </a:endParaRPr>
            </a:p>
          </p:txBody>
        </p:sp>
        <p:sp>
          <p:nvSpPr>
            <p:cNvPr id="105" name="Rectangle 102"/>
            <p:cNvSpPr>
              <a:spLocks noChangeArrowheads="1"/>
            </p:cNvSpPr>
            <p:nvPr/>
          </p:nvSpPr>
          <p:spPr bwMode="auto">
            <a:xfrm>
              <a:off x="1208" y="2975"/>
              <a:ext cx="47"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e</a:t>
              </a:r>
              <a:endParaRPr kumimoji="1" lang="en-US" altLang="ja-JP" sz="800" noProof="1">
                <a:ea typeface="ＭＳ Ｐ明朝" pitchFamily="18" charset="-128"/>
              </a:endParaRPr>
            </a:p>
          </p:txBody>
        </p:sp>
        <p:sp>
          <p:nvSpPr>
            <p:cNvPr id="106" name="Rectangle 103"/>
            <p:cNvSpPr>
              <a:spLocks noChangeArrowheads="1"/>
            </p:cNvSpPr>
            <p:nvPr/>
          </p:nvSpPr>
          <p:spPr bwMode="auto">
            <a:xfrm>
              <a:off x="1256" y="2975"/>
              <a:ext cx="48"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n</a:t>
              </a:r>
              <a:endParaRPr kumimoji="1" lang="en-US" altLang="ja-JP" sz="800" noProof="1">
                <a:ea typeface="ＭＳ Ｐ明朝" pitchFamily="18" charset="-128"/>
              </a:endParaRPr>
            </a:p>
          </p:txBody>
        </p:sp>
        <p:sp>
          <p:nvSpPr>
            <p:cNvPr id="107" name="Rectangle 104"/>
            <p:cNvSpPr>
              <a:spLocks noChangeArrowheads="1"/>
            </p:cNvSpPr>
            <p:nvPr/>
          </p:nvSpPr>
          <p:spPr bwMode="auto">
            <a:xfrm>
              <a:off x="1311" y="2975"/>
              <a:ext cx="28"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t</a:t>
              </a:r>
              <a:endParaRPr kumimoji="1" lang="en-US" altLang="ja-JP" sz="800" noProof="1">
                <a:ea typeface="ＭＳ Ｐ明朝" pitchFamily="18" charset="-128"/>
              </a:endParaRPr>
            </a:p>
          </p:txBody>
        </p:sp>
        <p:sp>
          <p:nvSpPr>
            <p:cNvPr id="108" name="Rectangle 105"/>
            <p:cNvSpPr>
              <a:spLocks noChangeArrowheads="1"/>
            </p:cNvSpPr>
            <p:nvPr/>
          </p:nvSpPr>
          <p:spPr bwMode="auto">
            <a:xfrm>
              <a:off x="1345" y="2975"/>
              <a:ext cx="21"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i</a:t>
              </a:r>
              <a:endParaRPr kumimoji="1" lang="en-US" altLang="ja-JP" sz="800" noProof="1">
                <a:ea typeface="ＭＳ Ｐ明朝" pitchFamily="18" charset="-128"/>
              </a:endParaRPr>
            </a:p>
          </p:txBody>
        </p:sp>
        <p:sp>
          <p:nvSpPr>
            <p:cNvPr id="109" name="Rectangle 106"/>
            <p:cNvSpPr>
              <a:spLocks noChangeArrowheads="1"/>
            </p:cNvSpPr>
            <p:nvPr/>
          </p:nvSpPr>
          <p:spPr bwMode="auto">
            <a:xfrm>
              <a:off x="1374" y="2975"/>
              <a:ext cx="48"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o</a:t>
              </a:r>
              <a:endParaRPr kumimoji="1" lang="en-US" altLang="ja-JP" sz="800" noProof="1">
                <a:ea typeface="ＭＳ Ｐ明朝" pitchFamily="18" charset="-128"/>
              </a:endParaRPr>
            </a:p>
          </p:txBody>
        </p:sp>
        <p:sp>
          <p:nvSpPr>
            <p:cNvPr id="110" name="Rectangle 107"/>
            <p:cNvSpPr>
              <a:spLocks noChangeArrowheads="1"/>
            </p:cNvSpPr>
            <p:nvPr/>
          </p:nvSpPr>
          <p:spPr bwMode="auto">
            <a:xfrm>
              <a:off x="1426" y="2975"/>
              <a:ext cx="48"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n</a:t>
              </a:r>
              <a:endParaRPr kumimoji="1" lang="en-US" altLang="ja-JP" sz="800" noProof="1">
                <a:ea typeface="ＭＳ Ｐ明朝" pitchFamily="18" charset="-128"/>
              </a:endParaRPr>
            </a:p>
          </p:txBody>
        </p:sp>
        <p:sp>
          <p:nvSpPr>
            <p:cNvPr id="111" name="Rectangle 108"/>
            <p:cNvSpPr>
              <a:spLocks noChangeArrowheads="1"/>
            </p:cNvSpPr>
            <p:nvPr/>
          </p:nvSpPr>
          <p:spPr bwMode="auto">
            <a:xfrm>
              <a:off x="1482" y="2975"/>
              <a:ext cx="47"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a</a:t>
              </a:r>
              <a:endParaRPr kumimoji="1" lang="en-US" altLang="ja-JP" sz="800" noProof="1">
                <a:ea typeface="ＭＳ Ｐ明朝" pitchFamily="18" charset="-128"/>
              </a:endParaRPr>
            </a:p>
          </p:txBody>
        </p:sp>
        <p:sp>
          <p:nvSpPr>
            <p:cNvPr id="112" name="Rectangle 109"/>
            <p:cNvSpPr>
              <a:spLocks noChangeArrowheads="1"/>
            </p:cNvSpPr>
            <p:nvPr/>
          </p:nvSpPr>
          <p:spPr bwMode="auto">
            <a:xfrm>
              <a:off x="1534" y="2975"/>
              <a:ext cx="21"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l</a:t>
              </a:r>
              <a:endParaRPr kumimoji="1" lang="en-US" altLang="ja-JP" sz="800" noProof="1">
                <a:ea typeface="ＭＳ Ｐ明朝" pitchFamily="18" charset="-128"/>
              </a:endParaRPr>
            </a:p>
          </p:txBody>
        </p:sp>
        <p:sp>
          <p:nvSpPr>
            <p:cNvPr id="113" name="Rectangle 110"/>
            <p:cNvSpPr>
              <a:spLocks noChangeArrowheads="1"/>
            </p:cNvSpPr>
            <p:nvPr/>
          </p:nvSpPr>
          <p:spPr bwMode="auto">
            <a:xfrm>
              <a:off x="1591" y="2975"/>
              <a:ext cx="66"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M</a:t>
              </a:r>
              <a:endParaRPr kumimoji="1" lang="en-US" altLang="ja-JP" sz="800" noProof="1">
                <a:ea typeface="ＭＳ Ｐ明朝" pitchFamily="18" charset="-128"/>
              </a:endParaRPr>
            </a:p>
          </p:txBody>
        </p:sp>
        <p:sp>
          <p:nvSpPr>
            <p:cNvPr id="114" name="Rectangle 111"/>
            <p:cNvSpPr>
              <a:spLocks noChangeArrowheads="1"/>
            </p:cNvSpPr>
            <p:nvPr/>
          </p:nvSpPr>
          <p:spPr bwMode="auto">
            <a:xfrm>
              <a:off x="1670" y="2975"/>
              <a:ext cx="47"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e</a:t>
              </a:r>
              <a:endParaRPr kumimoji="1" lang="en-US" altLang="ja-JP" sz="800" noProof="1">
                <a:ea typeface="ＭＳ Ｐ明朝" pitchFamily="18" charset="-128"/>
              </a:endParaRPr>
            </a:p>
          </p:txBody>
        </p:sp>
        <p:sp>
          <p:nvSpPr>
            <p:cNvPr id="115" name="Rectangle 112"/>
            <p:cNvSpPr>
              <a:spLocks noChangeArrowheads="1"/>
            </p:cNvSpPr>
            <p:nvPr/>
          </p:nvSpPr>
          <p:spPr bwMode="auto">
            <a:xfrm>
              <a:off x="1717" y="2975"/>
              <a:ext cx="28"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t</a:t>
              </a:r>
              <a:endParaRPr kumimoji="1" lang="en-US" altLang="ja-JP" sz="800" noProof="1">
                <a:ea typeface="ＭＳ Ｐ明朝" pitchFamily="18" charset="-128"/>
              </a:endParaRPr>
            </a:p>
          </p:txBody>
        </p:sp>
        <p:sp>
          <p:nvSpPr>
            <p:cNvPr id="116" name="Rectangle 113"/>
            <p:cNvSpPr>
              <a:spLocks noChangeArrowheads="1"/>
            </p:cNvSpPr>
            <p:nvPr/>
          </p:nvSpPr>
          <p:spPr bwMode="auto">
            <a:xfrm>
              <a:off x="1754" y="2975"/>
              <a:ext cx="47"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a</a:t>
              </a:r>
              <a:endParaRPr kumimoji="1" lang="en-US" altLang="ja-JP" sz="800" noProof="1">
                <a:ea typeface="ＭＳ Ｐ明朝" pitchFamily="18" charset="-128"/>
              </a:endParaRPr>
            </a:p>
          </p:txBody>
        </p:sp>
        <p:sp>
          <p:nvSpPr>
            <p:cNvPr id="117" name="Rectangle 114"/>
            <p:cNvSpPr>
              <a:spLocks noChangeArrowheads="1"/>
            </p:cNvSpPr>
            <p:nvPr/>
          </p:nvSpPr>
          <p:spPr bwMode="auto">
            <a:xfrm>
              <a:off x="1804" y="2975"/>
              <a:ext cx="21"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l</a:t>
              </a:r>
              <a:endParaRPr kumimoji="1" lang="en-US" altLang="ja-JP" sz="800" noProof="1">
                <a:ea typeface="ＭＳ Ｐ明朝" pitchFamily="18" charset="-128"/>
              </a:endParaRPr>
            </a:p>
          </p:txBody>
        </p:sp>
        <p:sp>
          <p:nvSpPr>
            <p:cNvPr id="118" name="Rectangle 115"/>
            <p:cNvSpPr>
              <a:spLocks noChangeArrowheads="1"/>
            </p:cNvSpPr>
            <p:nvPr/>
          </p:nvSpPr>
          <p:spPr bwMode="auto">
            <a:xfrm>
              <a:off x="1833" y="2975"/>
              <a:ext cx="26" cy="95"/>
            </a:xfrm>
            <a:prstGeom prst="rect">
              <a:avLst/>
            </a:prstGeom>
            <a:noFill/>
            <a:ln w="9525">
              <a:noFill/>
              <a:miter lim="800000"/>
              <a:headEnd/>
              <a:tailEnd/>
            </a:ln>
          </p:spPr>
          <p:txBody>
            <a:bodyPr wrap="none" lIns="0" tIns="0" rIns="0" bIns="0">
              <a:spAutoFit/>
            </a:bodyPr>
            <a:lstStyle/>
            <a:p>
              <a:r>
                <a:rPr kumimoji="1" lang="ja-JP" altLang="ja-JP" sz="800" b="1" noProof="1">
                  <a:solidFill>
                    <a:srgbClr val="000000"/>
                  </a:solidFill>
                  <a:ea typeface="ＭＳ Ｐ明朝" pitchFamily="18" charset="-128"/>
                </a:rPr>
                <a:t>-</a:t>
              </a:r>
              <a:endParaRPr kumimoji="1" lang="ja-JP" altLang="ja-JP" sz="800" noProof="1">
                <a:ea typeface="ＭＳ Ｐ明朝" pitchFamily="18" charset="-128"/>
              </a:endParaRPr>
            </a:p>
          </p:txBody>
        </p:sp>
        <p:sp>
          <p:nvSpPr>
            <p:cNvPr id="119" name="Rectangle 116"/>
            <p:cNvSpPr>
              <a:spLocks noChangeArrowheads="1"/>
            </p:cNvSpPr>
            <p:nvPr/>
          </p:nvSpPr>
          <p:spPr bwMode="auto">
            <a:xfrm>
              <a:off x="1858" y="2975"/>
              <a:ext cx="58"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C</a:t>
              </a:r>
              <a:endParaRPr kumimoji="1" lang="en-US" altLang="ja-JP" sz="800" noProof="1">
                <a:ea typeface="ＭＳ Ｐ明朝" pitchFamily="18" charset="-128"/>
              </a:endParaRPr>
            </a:p>
          </p:txBody>
        </p:sp>
        <p:sp>
          <p:nvSpPr>
            <p:cNvPr id="120" name="Rectangle 117"/>
            <p:cNvSpPr>
              <a:spLocks noChangeArrowheads="1"/>
            </p:cNvSpPr>
            <p:nvPr/>
          </p:nvSpPr>
          <p:spPr bwMode="auto">
            <a:xfrm>
              <a:off x="1922" y="2975"/>
              <a:ext cx="47"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a</a:t>
              </a:r>
              <a:endParaRPr kumimoji="1" lang="en-US" altLang="ja-JP" sz="800" noProof="1">
                <a:ea typeface="ＭＳ Ｐ明朝" pitchFamily="18" charset="-128"/>
              </a:endParaRPr>
            </a:p>
          </p:txBody>
        </p:sp>
        <p:sp>
          <p:nvSpPr>
            <p:cNvPr id="121" name="Rectangle 118"/>
            <p:cNvSpPr>
              <a:spLocks noChangeArrowheads="1"/>
            </p:cNvSpPr>
            <p:nvPr/>
          </p:nvSpPr>
          <p:spPr bwMode="auto">
            <a:xfrm>
              <a:off x="1974" y="2975"/>
              <a:ext cx="48"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n</a:t>
              </a:r>
              <a:endParaRPr kumimoji="1" lang="en-US" altLang="ja-JP" sz="800" noProof="1">
                <a:ea typeface="ＭＳ Ｐ明朝" pitchFamily="18" charset="-128"/>
              </a:endParaRPr>
            </a:p>
          </p:txBody>
        </p:sp>
        <p:sp>
          <p:nvSpPr>
            <p:cNvPr id="122" name="Rectangle 119"/>
            <p:cNvSpPr>
              <a:spLocks noChangeArrowheads="1"/>
            </p:cNvSpPr>
            <p:nvPr/>
          </p:nvSpPr>
          <p:spPr bwMode="auto">
            <a:xfrm>
              <a:off x="2058" y="2975"/>
              <a:ext cx="50"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p</a:t>
              </a:r>
              <a:endParaRPr kumimoji="1" lang="en-US" altLang="ja-JP" sz="800" noProof="1">
                <a:ea typeface="ＭＳ Ｐ明朝" pitchFamily="18" charset="-128"/>
              </a:endParaRPr>
            </a:p>
          </p:txBody>
        </p:sp>
        <p:sp>
          <p:nvSpPr>
            <p:cNvPr id="123" name="Rectangle 120"/>
            <p:cNvSpPr>
              <a:spLocks noChangeArrowheads="1"/>
            </p:cNvSpPr>
            <p:nvPr/>
          </p:nvSpPr>
          <p:spPr bwMode="auto">
            <a:xfrm>
              <a:off x="2112" y="2975"/>
              <a:ext cx="47"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a</a:t>
              </a:r>
              <a:endParaRPr kumimoji="1" lang="en-US" altLang="ja-JP" sz="800" noProof="1">
                <a:ea typeface="ＭＳ Ｐ明朝" pitchFamily="18" charset="-128"/>
              </a:endParaRPr>
            </a:p>
          </p:txBody>
        </p:sp>
        <p:sp>
          <p:nvSpPr>
            <p:cNvPr id="124" name="Rectangle 121"/>
            <p:cNvSpPr>
              <a:spLocks noChangeArrowheads="1"/>
            </p:cNvSpPr>
            <p:nvPr/>
          </p:nvSpPr>
          <p:spPr bwMode="auto">
            <a:xfrm>
              <a:off x="2164" y="2975"/>
              <a:ext cx="43"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s</a:t>
              </a:r>
              <a:endParaRPr kumimoji="1" lang="en-US" altLang="ja-JP" sz="800" noProof="1">
                <a:ea typeface="ＭＳ Ｐ明朝" pitchFamily="18" charset="-128"/>
              </a:endParaRPr>
            </a:p>
          </p:txBody>
        </p:sp>
        <p:sp>
          <p:nvSpPr>
            <p:cNvPr id="125" name="Rectangle 122"/>
            <p:cNvSpPr>
              <a:spLocks noChangeArrowheads="1"/>
            </p:cNvSpPr>
            <p:nvPr/>
          </p:nvSpPr>
          <p:spPr bwMode="auto">
            <a:xfrm>
              <a:off x="2207" y="2975"/>
              <a:ext cx="43"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s</a:t>
              </a:r>
              <a:endParaRPr kumimoji="1" lang="en-US" altLang="ja-JP" sz="800" noProof="1">
                <a:ea typeface="ＭＳ Ｐ明朝" pitchFamily="18" charset="-128"/>
              </a:endParaRPr>
            </a:p>
          </p:txBody>
        </p:sp>
        <p:sp>
          <p:nvSpPr>
            <p:cNvPr id="126" name="Rectangle 123"/>
            <p:cNvSpPr>
              <a:spLocks noChangeArrowheads="1"/>
            </p:cNvSpPr>
            <p:nvPr/>
          </p:nvSpPr>
          <p:spPr bwMode="auto">
            <a:xfrm>
              <a:off x="2249" y="2975"/>
              <a:ext cx="21"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i</a:t>
              </a:r>
              <a:endParaRPr kumimoji="1" lang="en-US" altLang="ja-JP" sz="800" noProof="1">
                <a:ea typeface="ＭＳ Ｐ明朝" pitchFamily="18" charset="-128"/>
              </a:endParaRPr>
            </a:p>
          </p:txBody>
        </p:sp>
        <p:sp>
          <p:nvSpPr>
            <p:cNvPr id="127" name="Rectangle 124"/>
            <p:cNvSpPr>
              <a:spLocks noChangeArrowheads="1"/>
            </p:cNvSpPr>
            <p:nvPr/>
          </p:nvSpPr>
          <p:spPr bwMode="auto">
            <a:xfrm>
              <a:off x="2277" y="2975"/>
              <a:ext cx="43"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v</a:t>
              </a:r>
              <a:endParaRPr kumimoji="1" lang="en-US" altLang="ja-JP" sz="800" noProof="1">
                <a:ea typeface="ＭＳ Ｐ明朝" pitchFamily="18" charset="-128"/>
              </a:endParaRPr>
            </a:p>
          </p:txBody>
        </p:sp>
        <p:sp>
          <p:nvSpPr>
            <p:cNvPr id="128" name="Rectangle 125"/>
            <p:cNvSpPr>
              <a:spLocks noChangeArrowheads="1"/>
            </p:cNvSpPr>
            <p:nvPr/>
          </p:nvSpPr>
          <p:spPr bwMode="auto">
            <a:xfrm>
              <a:off x="2325" y="2975"/>
              <a:ext cx="47"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a</a:t>
              </a:r>
              <a:endParaRPr kumimoji="1" lang="en-US" altLang="ja-JP" sz="800" noProof="1">
                <a:ea typeface="ＭＳ Ｐ明朝" pitchFamily="18" charset="-128"/>
              </a:endParaRPr>
            </a:p>
          </p:txBody>
        </p:sp>
        <p:sp>
          <p:nvSpPr>
            <p:cNvPr id="129" name="Rectangle 126"/>
            <p:cNvSpPr>
              <a:spLocks noChangeArrowheads="1"/>
            </p:cNvSpPr>
            <p:nvPr/>
          </p:nvSpPr>
          <p:spPr bwMode="auto">
            <a:xfrm>
              <a:off x="2378" y="2975"/>
              <a:ext cx="28"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t</a:t>
              </a:r>
              <a:endParaRPr kumimoji="1" lang="en-US" altLang="ja-JP" sz="800" noProof="1">
                <a:ea typeface="ＭＳ Ｐ明朝" pitchFamily="18" charset="-128"/>
              </a:endParaRPr>
            </a:p>
          </p:txBody>
        </p:sp>
        <p:sp>
          <p:nvSpPr>
            <p:cNvPr id="130" name="Rectangle 127"/>
            <p:cNvSpPr>
              <a:spLocks noChangeArrowheads="1"/>
            </p:cNvSpPr>
            <p:nvPr/>
          </p:nvSpPr>
          <p:spPr bwMode="auto">
            <a:xfrm>
              <a:off x="2411" y="2975"/>
              <a:ext cx="21"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i</a:t>
              </a:r>
              <a:endParaRPr kumimoji="1" lang="en-US" altLang="ja-JP" sz="800" noProof="1">
                <a:ea typeface="ＭＳ Ｐ明朝" pitchFamily="18" charset="-128"/>
              </a:endParaRPr>
            </a:p>
          </p:txBody>
        </p:sp>
        <p:sp>
          <p:nvSpPr>
            <p:cNvPr id="131" name="Rectangle 128"/>
            <p:cNvSpPr>
              <a:spLocks noChangeArrowheads="1"/>
            </p:cNvSpPr>
            <p:nvPr/>
          </p:nvSpPr>
          <p:spPr bwMode="auto">
            <a:xfrm>
              <a:off x="2439" y="2975"/>
              <a:ext cx="48"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o</a:t>
              </a:r>
              <a:endParaRPr kumimoji="1" lang="en-US" altLang="ja-JP" sz="800" noProof="1">
                <a:ea typeface="ＭＳ Ｐ明朝" pitchFamily="18" charset="-128"/>
              </a:endParaRPr>
            </a:p>
          </p:txBody>
        </p:sp>
        <p:sp>
          <p:nvSpPr>
            <p:cNvPr id="132" name="Rectangle 129"/>
            <p:cNvSpPr>
              <a:spLocks noChangeArrowheads="1"/>
            </p:cNvSpPr>
            <p:nvPr/>
          </p:nvSpPr>
          <p:spPr bwMode="auto">
            <a:xfrm>
              <a:off x="2492" y="2975"/>
              <a:ext cx="48"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n</a:t>
              </a:r>
              <a:endParaRPr kumimoji="1" lang="en-US" altLang="ja-JP" sz="800" noProof="1">
                <a:ea typeface="ＭＳ Ｐ明朝" pitchFamily="18" charset="-128"/>
              </a:endParaRPr>
            </a:p>
          </p:txBody>
        </p:sp>
        <p:sp>
          <p:nvSpPr>
            <p:cNvPr id="133" name="Rectangle 130"/>
            <p:cNvSpPr>
              <a:spLocks noChangeArrowheads="1"/>
            </p:cNvSpPr>
            <p:nvPr/>
          </p:nvSpPr>
          <p:spPr bwMode="auto">
            <a:xfrm>
              <a:off x="2575" y="2975"/>
              <a:ext cx="71"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m</a:t>
              </a:r>
              <a:endParaRPr kumimoji="1" lang="en-US" altLang="ja-JP" sz="800" noProof="1">
                <a:ea typeface="ＭＳ Ｐ明朝" pitchFamily="18" charset="-128"/>
              </a:endParaRPr>
            </a:p>
          </p:txBody>
        </p:sp>
        <p:sp>
          <p:nvSpPr>
            <p:cNvPr id="134" name="Rectangle 131"/>
            <p:cNvSpPr>
              <a:spLocks noChangeArrowheads="1"/>
            </p:cNvSpPr>
            <p:nvPr/>
          </p:nvSpPr>
          <p:spPr bwMode="auto">
            <a:xfrm>
              <a:off x="2655" y="2975"/>
              <a:ext cx="47"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e</a:t>
              </a:r>
              <a:endParaRPr kumimoji="1" lang="en-US" altLang="ja-JP" sz="800" noProof="1">
                <a:ea typeface="ＭＳ Ｐ明朝" pitchFamily="18" charset="-128"/>
              </a:endParaRPr>
            </a:p>
          </p:txBody>
        </p:sp>
        <p:sp>
          <p:nvSpPr>
            <p:cNvPr id="135" name="Rectangle 132"/>
            <p:cNvSpPr>
              <a:spLocks noChangeArrowheads="1"/>
            </p:cNvSpPr>
            <p:nvPr/>
          </p:nvSpPr>
          <p:spPr bwMode="auto">
            <a:xfrm>
              <a:off x="2703" y="2975"/>
              <a:ext cx="28"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t</a:t>
              </a:r>
              <a:endParaRPr kumimoji="1" lang="en-US" altLang="ja-JP" sz="800" noProof="1">
                <a:ea typeface="ＭＳ Ｐ明朝" pitchFamily="18" charset="-128"/>
              </a:endParaRPr>
            </a:p>
          </p:txBody>
        </p:sp>
        <p:sp>
          <p:nvSpPr>
            <p:cNvPr id="136" name="Rectangle 133"/>
            <p:cNvSpPr>
              <a:spLocks noChangeArrowheads="1"/>
            </p:cNvSpPr>
            <p:nvPr/>
          </p:nvSpPr>
          <p:spPr bwMode="auto">
            <a:xfrm>
              <a:off x="2737" y="2975"/>
              <a:ext cx="48"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h</a:t>
              </a:r>
              <a:endParaRPr kumimoji="1" lang="en-US" altLang="ja-JP" sz="800" noProof="1">
                <a:ea typeface="ＭＳ Ｐ明朝" pitchFamily="18" charset="-128"/>
              </a:endParaRPr>
            </a:p>
          </p:txBody>
        </p:sp>
        <p:sp>
          <p:nvSpPr>
            <p:cNvPr id="137" name="Rectangle 134"/>
            <p:cNvSpPr>
              <a:spLocks noChangeArrowheads="1"/>
            </p:cNvSpPr>
            <p:nvPr/>
          </p:nvSpPr>
          <p:spPr bwMode="auto">
            <a:xfrm>
              <a:off x="2793" y="2975"/>
              <a:ext cx="48"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o</a:t>
              </a:r>
              <a:endParaRPr kumimoji="1" lang="en-US" altLang="ja-JP" sz="800" noProof="1">
                <a:ea typeface="ＭＳ Ｐ明朝" pitchFamily="18" charset="-128"/>
              </a:endParaRPr>
            </a:p>
          </p:txBody>
        </p:sp>
        <p:sp>
          <p:nvSpPr>
            <p:cNvPr id="138" name="Rectangle 135"/>
            <p:cNvSpPr>
              <a:spLocks noChangeArrowheads="1"/>
            </p:cNvSpPr>
            <p:nvPr/>
          </p:nvSpPr>
          <p:spPr bwMode="auto">
            <a:xfrm>
              <a:off x="2845" y="2975"/>
              <a:ext cx="50" cy="95"/>
            </a:xfrm>
            <a:prstGeom prst="rect">
              <a:avLst/>
            </a:prstGeom>
            <a:noFill/>
            <a:ln w="9525">
              <a:noFill/>
              <a:miter lim="800000"/>
              <a:headEnd/>
              <a:tailEnd/>
            </a:ln>
          </p:spPr>
          <p:txBody>
            <a:bodyPr wrap="none" lIns="0" tIns="0" rIns="0" bIns="0">
              <a:spAutoFit/>
            </a:bodyPr>
            <a:lstStyle/>
            <a:p>
              <a:r>
                <a:rPr kumimoji="1" lang="en-US" altLang="ja-JP" sz="800" b="1" noProof="1">
                  <a:solidFill>
                    <a:srgbClr val="000000"/>
                  </a:solidFill>
                  <a:ea typeface="ＭＳ Ｐ明朝" pitchFamily="18" charset="-128"/>
                </a:rPr>
                <a:t>d</a:t>
              </a:r>
              <a:endParaRPr kumimoji="1" lang="en-US" altLang="ja-JP" sz="800" noProof="1">
                <a:ea typeface="ＭＳ Ｐ明朝" pitchFamily="18" charset="-128"/>
              </a:endParaRPr>
            </a:p>
          </p:txBody>
        </p:sp>
        <p:sp>
          <p:nvSpPr>
            <p:cNvPr id="139" name="Rectangle 136"/>
            <p:cNvSpPr>
              <a:spLocks noChangeArrowheads="1"/>
            </p:cNvSpPr>
            <p:nvPr/>
          </p:nvSpPr>
          <p:spPr bwMode="auto">
            <a:xfrm>
              <a:off x="2901" y="2975"/>
              <a:ext cx="25" cy="95"/>
            </a:xfrm>
            <a:prstGeom prst="rect">
              <a:avLst/>
            </a:prstGeom>
            <a:noFill/>
            <a:ln w="9525">
              <a:noFill/>
              <a:miter lim="800000"/>
              <a:headEnd/>
              <a:tailEnd/>
            </a:ln>
          </p:spPr>
          <p:txBody>
            <a:bodyPr wrap="none" lIns="0" tIns="0" rIns="0" bIns="0">
              <a:spAutoFit/>
            </a:bodyPr>
            <a:lstStyle/>
            <a:p>
              <a:r>
                <a:rPr kumimoji="1" lang="ja-JP" altLang="ja-JP" sz="800" b="1" noProof="1">
                  <a:solidFill>
                    <a:srgbClr val="000000"/>
                  </a:solidFill>
                  <a:ea typeface="ＭＳ Ｐ明朝" pitchFamily="18" charset="-128"/>
                </a:rPr>
                <a:t>.</a:t>
              </a:r>
              <a:endParaRPr kumimoji="1" lang="ja-JP" altLang="ja-JP" sz="800" noProof="1">
                <a:ea typeface="ＭＳ Ｐ明朝" pitchFamily="18" charset="-128"/>
              </a:endParaRPr>
            </a:p>
          </p:txBody>
        </p:sp>
      </p:grpSp>
      <p:grpSp>
        <p:nvGrpSpPr>
          <p:cNvPr id="143" name="Group 31"/>
          <p:cNvGrpSpPr>
            <a:grpSpLocks/>
          </p:cNvGrpSpPr>
          <p:nvPr/>
        </p:nvGrpSpPr>
        <p:grpSpPr bwMode="auto">
          <a:xfrm>
            <a:off x="5364088" y="4581128"/>
            <a:ext cx="2516188" cy="1868487"/>
            <a:chOff x="793" y="799"/>
            <a:chExt cx="1585" cy="1177"/>
          </a:xfrm>
        </p:grpSpPr>
        <p:pic>
          <p:nvPicPr>
            <p:cNvPr id="144" name="Picture 15"/>
            <p:cNvPicPr>
              <a:picLocks noChangeAspect="1" noChangeArrowheads="1"/>
            </p:cNvPicPr>
            <p:nvPr/>
          </p:nvPicPr>
          <p:blipFill>
            <a:blip r:embed="rId2" cstate="print"/>
            <a:srcRect/>
            <a:stretch>
              <a:fillRect/>
            </a:stretch>
          </p:blipFill>
          <p:spPr bwMode="auto">
            <a:xfrm>
              <a:off x="793" y="799"/>
              <a:ext cx="1585" cy="1177"/>
            </a:xfrm>
            <a:prstGeom prst="rect">
              <a:avLst/>
            </a:prstGeom>
            <a:noFill/>
            <a:ln w="9525">
              <a:noFill/>
              <a:miter lim="800000"/>
              <a:headEnd/>
              <a:tailEnd/>
            </a:ln>
            <a:effectLst/>
          </p:spPr>
        </p:pic>
        <p:sp>
          <p:nvSpPr>
            <p:cNvPr id="145" name="Text Box 17"/>
            <p:cNvSpPr txBox="1">
              <a:spLocks noChangeArrowheads="1"/>
            </p:cNvSpPr>
            <p:nvPr/>
          </p:nvSpPr>
          <p:spPr bwMode="auto">
            <a:xfrm>
              <a:off x="839" y="987"/>
              <a:ext cx="554" cy="231"/>
            </a:xfrm>
            <a:prstGeom prst="rect">
              <a:avLst/>
            </a:prstGeom>
            <a:noFill/>
            <a:ln w="9525">
              <a:noFill/>
              <a:miter lim="800000"/>
              <a:headEnd/>
              <a:tailEnd/>
            </a:ln>
            <a:effectLst/>
          </p:spPr>
          <p:txBody>
            <a:bodyPr wrap="none">
              <a:spAutoFit/>
            </a:bodyPr>
            <a:lstStyle/>
            <a:p>
              <a:r>
                <a:rPr kumimoji="1" lang="en-US" altLang="ja-JP" b="1"/>
                <a:t>200W</a:t>
              </a:r>
              <a:endParaRPr kumimoji="1" lang="en-US" altLang="ja-JP" b="1" noProof="1"/>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272842"/>
            <a:ext cx="9144000" cy="707886"/>
          </a:xfrm>
          <a:prstGeom prst="rect">
            <a:avLst/>
          </a:prstGeom>
          <a:noFill/>
        </p:spPr>
        <p:txBody>
          <a:bodyPr wrap="square" rtlCol="0">
            <a:spAutoFit/>
          </a:bodyPr>
          <a:lstStyle/>
          <a:p>
            <a:pPr algn="ctr"/>
            <a:r>
              <a:rPr kumimoji="1" lang="en-US" altLang="ja-JP" sz="4000" dirty="0" smtClean="0">
                <a:solidFill>
                  <a:schemeClr val="bg1"/>
                </a:solidFill>
                <a:effectLst>
                  <a:outerShdw blurRad="38100" dist="38100" dir="2700000" algn="tl">
                    <a:srgbClr val="000000">
                      <a:alpha val="43137"/>
                    </a:srgbClr>
                  </a:outerShdw>
                </a:effectLst>
              </a:rPr>
              <a:t>OLED</a:t>
            </a:r>
            <a:r>
              <a:rPr kumimoji="1" lang="ja-JP" altLang="en-US" sz="4000" dirty="0" smtClean="0">
                <a:solidFill>
                  <a:schemeClr val="bg1"/>
                </a:solidFill>
                <a:effectLst>
                  <a:outerShdw blurRad="38100" dist="38100" dir="2700000" algn="tl">
                    <a:srgbClr val="000000">
                      <a:alpha val="43137"/>
                    </a:srgbClr>
                  </a:outerShdw>
                </a:effectLst>
              </a:rPr>
              <a:t>ディスプレイの</a:t>
            </a:r>
            <a:r>
              <a:rPr lang="ja-JP" altLang="en-US" sz="4000" dirty="0" smtClean="0">
                <a:solidFill>
                  <a:schemeClr val="bg1"/>
                </a:solidFill>
                <a:effectLst>
                  <a:outerShdw blurRad="38100" dist="38100" dir="2700000" algn="tl">
                    <a:srgbClr val="000000">
                      <a:alpha val="43137"/>
                    </a:srgbClr>
                  </a:outerShdw>
                </a:effectLst>
              </a:rPr>
              <a:t>未来</a:t>
            </a:r>
            <a:endParaRPr kumimoji="1" lang="ja-JP" altLang="en-US" sz="4000" dirty="0">
              <a:solidFill>
                <a:schemeClr val="bg1"/>
              </a:solidFill>
              <a:effectLst>
                <a:outerShdw blurRad="38100" dist="38100" dir="2700000" algn="tl">
                  <a:srgbClr val="000000">
                    <a:alpha val="43137"/>
                  </a:srgbClr>
                </a:outerShdw>
              </a:effectLst>
            </a:endParaRPr>
          </a:p>
        </p:txBody>
      </p:sp>
      <p:pic>
        <p:nvPicPr>
          <p:cNvPr id="3" name="Picture 5" descr="20010404_1"/>
          <p:cNvPicPr>
            <a:picLocks noChangeAspect="1" noChangeArrowheads="1"/>
          </p:cNvPicPr>
          <p:nvPr/>
        </p:nvPicPr>
        <p:blipFill>
          <a:blip r:embed="rId2" cstate="print"/>
          <a:srcRect/>
          <a:stretch>
            <a:fillRect/>
          </a:stretch>
        </p:blipFill>
        <p:spPr bwMode="auto">
          <a:xfrm>
            <a:off x="1547813" y="1551235"/>
            <a:ext cx="2520950" cy="1765300"/>
          </a:xfrm>
          <a:prstGeom prst="rect">
            <a:avLst/>
          </a:prstGeom>
          <a:noFill/>
        </p:spPr>
      </p:pic>
      <p:pic>
        <p:nvPicPr>
          <p:cNvPr id="4" name="Picture 20" descr="011018-6"/>
          <p:cNvPicPr>
            <a:picLocks noChangeAspect="1" noChangeArrowheads="1"/>
          </p:cNvPicPr>
          <p:nvPr/>
        </p:nvPicPr>
        <p:blipFill>
          <a:blip r:embed="rId3" cstate="print"/>
          <a:srcRect/>
          <a:stretch>
            <a:fillRect/>
          </a:stretch>
        </p:blipFill>
        <p:spPr bwMode="auto">
          <a:xfrm>
            <a:off x="5364163" y="1551235"/>
            <a:ext cx="2447925" cy="1779588"/>
          </a:xfrm>
          <a:prstGeom prst="rect">
            <a:avLst/>
          </a:prstGeom>
          <a:noFill/>
        </p:spPr>
      </p:pic>
      <p:sp>
        <p:nvSpPr>
          <p:cNvPr id="5" name="Rectangle 24"/>
          <p:cNvSpPr>
            <a:spLocks noChangeArrowheads="1"/>
          </p:cNvSpPr>
          <p:nvPr/>
        </p:nvSpPr>
        <p:spPr bwMode="auto">
          <a:xfrm>
            <a:off x="1187450" y="3494335"/>
            <a:ext cx="3155950" cy="366713"/>
          </a:xfrm>
          <a:prstGeom prst="rect">
            <a:avLst/>
          </a:prstGeom>
          <a:noFill/>
          <a:ln w="9525">
            <a:noFill/>
            <a:miter lim="800000"/>
            <a:headEnd/>
            <a:tailEnd/>
          </a:ln>
          <a:effectLst/>
        </p:spPr>
        <p:txBody>
          <a:bodyPr wrap="none" anchor="ctr">
            <a:spAutoFit/>
          </a:bodyPr>
          <a:lstStyle/>
          <a:p>
            <a:r>
              <a:rPr lang="ja-JP">
                <a:latin typeface="Casaﾎﾞｰﾙﾄﾞ" pitchFamily="2" charset="-128"/>
                <a:ea typeface="Casaﾎﾞｰﾙﾄﾞ" pitchFamily="2" charset="-128"/>
              </a:rPr>
              <a:t>ＤＮＰフレキシブル有機ＥＬ</a:t>
            </a:r>
          </a:p>
        </p:txBody>
      </p:sp>
      <p:sp>
        <p:nvSpPr>
          <p:cNvPr id="6" name="Rectangle 25"/>
          <p:cNvSpPr>
            <a:spLocks noChangeArrowheads="1"/>
          </p:cNvSpPr>
          <p:nvPr/>
        </p:nvSpPr>
        <p:spPr bwMode="auto">
          <a:xfrm>
            <a:off x="4932363" y="3494335"/>
            <a:ext cx="3384550" cy="366713"/>
          </a:xfrm>
          <a:prstGeom prst="rect">
            <a:avLst/>
          </a:prstGeom>
          <a:noFill/>
          <a:ln w="9525">
            <a:noFill/>
            <a:miter lim="800000"/>
            <a:headEnd/>
            <a:tailEnd/>
          </a:ln>
          <a:effectLst/>
        </p:spPr>
        <p:txBody>
          <a:bodyPr wrap="none" anchor="ctr">
            <a:spAutoFit/>
          </a:bodyPr>
          <a:lstStyle/>
          <a:p>
            <a:r>
              <a:rPr lang="ja-JP" dirty="0">
                <a:latin typeface="Casaﾎﾞｰﾙﾄﾞ" pitchFamily="2" charset="-128"/>
                <a:ea typeface="Casaﾎﾞｰﾙﾄﾞ" pitchFamily="2" charset="-128"/>
              </a:rPr>
              <a:t>フレキシブル有機ＥＬ付洋服？</a:t>
            </a:r>
          </a:p>
        </p:txBody>
      </p:sp>
      <p:pic>
        <p:nvPicPr>
          <p:cNvPr id="7" name="Picture 4" descr="フレキシブル有機ELディスプレイの"/>
          <p:cNvPicPr>
            <a:picLocks noChangeAspect="1" noChangeArrowheads="1"/>
          </p:cNvPicPr>
          <p:nvPr/>
        </p:nvPicPr>
        <p:blipFill>
          <a:blip r:embed="rId4" cstate="print"/>
          <a:srcRect/>
          <a:stretch>
            <a:fillRect/>
          </a:stretch>
        </p:blipFill>
        <p:spPr bwMode="auto">
          <a:xfrm>
            <a:off x="2843808" y="4031192"/>
            <a:ext cx="3672508" cy="2350136"/>
          </a:xfrm>
          <a:prstGeom prst="rect">
            <a:avLst/>
          </a:prstGeom>
          <a:noFill/>
        </p:spPr>
      </p:pic>
      <p:sp>
        <p:nvSpPr>
          <p:cNvPr id="8" name="Rectangle 25"/>
          <p:cNvSpPr>
            <a:spLocks noChangeArrowheads="1"/>
          </p:cNvSpPr>
          <p:nvPr/>
        </p:nvSpPr>
        <p:spPr bwMode="auto">
          <a:xfrm>
            <a:off x="2843908" y="6488668"/>
            <a:ext cx="3877985" cy="369332"/>
          </a:xfrm>
          <a:prstGeom prst="rect">
            <a:avLst/>
          </a:prstGeom>
          <a:noFill/>
          <a:ln w="9525">
            <a:noFill/>
            <a:miter lim="800000"/>
            <a:headEnd/>
            <a:tailEnd/>
          </a:ln>
          <a:effectLst/>
        </p:spPr>
        <p:txBody>
          <a:bodyPr wrap="none" anchor="ctr">
            <a:spAutoFit/>
          </a:bodyPr>
          <a:lstStyle/>
          <a:p>
            <a:r>
              <a:rPr lang="ja-JP" dirty="0" smtClean="0">
                <a:latin typeface="Casaﾎﾞｰﾙﾄﾞ" pitchFamily="2" charset="-128"/>
                <a:ea typeface="Casaﾎﾞｰﾙﾄﾞ" pitchFamily="2" charset="-128"/>
              </a:rPr>
              <a:t>フレキシブル</a:t>
            </a:r>
            <a:r>
              <a:rPr lang="ja-JP" altLang="en-US" dirty="0" smtClean="0">
                <a:latin typeface="Casaﾎﾞｰﾙﾄﾞ" pitchFamily="2" charset="-128"/>
                <a:ea typeface="Casaﾎﾞｰﾙﾄﾞ" pitchFamily="2" charset="-128"/>
              </a:rPr>
              <a:t>ディスプレイの将来像</a:t>
            </a:r>
            <a:endParaRPr lang="ja-JP" dirty="0">
              <a:latin typeface="Casaﾎﾞｰﾙﾄﾞ" pitchFamily="2" charset="-128"/>
              <a:ea typeface="Casaﾎﾞｰﾙﾄﾞ" pitchFamily="2"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260648"/>
            <a:ext cx="9144000" cy="707886"/>
          </a:xfrm>
          <a:prstGeom prst="rect">
            <a:avLst/>
          </a:prstGeom>
          <a:noFill/>
        </p:spPr>
        <p:txBody>
          <a:bodyPr wrap="square" rtlCol="0">
            <a:spAutoFit/>
          </a:bodyPr>
          <a:lstStyle/>
          <a:p>
            <a:pPr algn="ctr"/>
            <a:r>
              <a:rPr kumimoji="1" lang="en-US" altLang="ja-JP" sz="4000" dirty="0" smtClean="0">
                <a:solidFill>
                  <a:schemeClr val="bg1"/>
                </a:solidFill>
                <a:effectLst>
                  <a:outerShdw blurRad="38100" dist="38100" dir="2700000" algn="tl">
                    <a:srgbClr val="000000">
                      <a:alpha val="43137"/>
                    </a:srgbClr>
                  </a:outerShdw>
                </a:effectLst>
              </a:rPr>
              <a:t>LCD</a:t>
            </a:r>
            <a:r>
              <a:rPr lang="ja-JP" altLang="en-US" sz="4000" dirty="0" smtClean="0">
                <a:solidFill>
                  <a:schemeClr val="bg1"/>
                </a:solidFill>
                <a:effectLst>
                  <a:outerShdw blurRad="38100" dist="38100" dir="2700000" algn="tl">
                    <a:srgbClr val="000000">
                      <a:alpha val="43137"/>
                    </a:srgbClr>
                  </a:outerShdw>
                </a:effectLst>
              </a:rPr>
              <a:t>実現のための三つの技術</a:t>
            </a:r>
            <a:endParaRPr lang="en-US" altLang="ja-JP" sz="4000" dirty="0" smtClean="0">
              <a:solidFill>
                <a:schemeClr val="bg1"/>
              </a:solidFill>
              <a:effectLst>
                <a:outerShdw blurRad="38100" dist="38100" dir="2700000" algn="tl">
                  <a:srgbClr val="000000">
                    <a:alpha val="43137"/>
                  </a:srgbClr>
                </a:outerShdw>
              </a:effectLst>
            </a:endParaRPr>
          </a:p>
        </p:txBody>
      </p:sp>
      <p:sp>
        <p:nvSpPr>
          <p:cNvPr id="4" name="テキスト ボックス 3"/>
          <p:cNvSpPr txBox="1"/>
          <p:nvPr/>
        </p:nvSpPr>
        <p:spPr>
          <a:xfrm>
            <a:off x="971600" y="4869160"/>
            <a:ext cx="5040560"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kumimoji="1" lang="ja-JP" altLang="en-US" sz="4000" dirty="0" smtClean="0">
                <a:effectLst>
                  <a:outerShdw blurRad="38100" dist="38100" dir="2700000" algn="tl">
                    <a:srgbClr val="000000">
                      <a:alpha val="43137"/>
                    </a:srgbClr>
                  </a:outerShdw>
                </a:effectLst>
              </a:rPr>
              <a:t>薄膜トランジスタ</a:t>
            </a:r>
            <a:endParaRPr kumimoji="1" lang="ja-JP" altLang="en-US" sz="4000" dirty="0">
              <a:effectLst>
                <a:outerShdw blurRad="38100" dist="38100" dir="2700000" algn="tl">
                  <a:srgbClr val="000000">
                    <a:alpha val="43137"/>
                  </a:srgbClr>
                </a:outerShdw>
              </a:effectLst>
            </a:endParaRPr>
          </a:p>
        </p:txBody>
      </p:sp>
      <p:sp>
        <p:nvSpPr>
          <p:cNvPr id="5" name="テキスト ボックス 4"/>
          <p:cNvSpPr txBox="1"/>
          <p:nvPr/>
        </p:nvSpPr>
        <p:spPr>
          <a:xfrm>
            <a:off x="971600" y="3429000"/>
            <a:ext cx="5040560"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kumimoji="1" lang="ja-JP" altLang="en-US" sz="4000" dirty="0" smtClean="0">
                <a:effectLst>
                  <a:outerShdw blurRad="38100" dist="38100" dir="2700000" algn="tl">
                    <a:srgbClr val="000000">
                      <a:alpha val="43137"/>
                    </a:srgbClr>
                  </a:outerShdw>
                </a:effectLst>
              </a:rPr>
              <a:t>液晶</a:t>
            </a:r>
            <a:endParaRPr kumimoji="1" lang="en-US" altLang="ja-JP" sz="4000" dirty="0" smtClean="0">
              <a:effectLst>
                <a:outerShdw blurRad="38100" dist="38100" dir="2700000" algn="tl">
                  <a:srgbClr val="000000">
                    <a:alpha val="43137"/>
                  </a:srgbClr>
                </a:outerShdw>
              </a:effectLst>
            </a:endParaRPr>
          </a:p>
        </p:txBody>
      </p:sp>
      <p:sp>
        <p:nvSpPr>
          <p:cNvPr id="6" name="テキスト ボックス 5"/>
          <p:cNvSpPr txBox="1"/>
          <p:nvPr/>
        </p:nvSpPr>
        <p:spPr>
          <a:xfrm>
            <a:off x="971600" y="1988840"/>
            <a:ext cx="5040560"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kumimoji="1" lang="ja-JP" altLang="en-US" sz="4000" dirty="0" smtClean="0">
                <a:effectLst>
                  <a:outerShdw blurRad="38100" dist="38100" dir="2700000" algn="tl">
                    <a:srgbClr val="000000">
                      <a:alpha val="43137"/>
                    </a:srgbClr>
                  </a:outerShdw>
                </a:effectLst>
              </a:rPr>
              <a:t>偏光</a:t>
            </a:r>
            <a:endParaRPr kumimoji="1" lang="ja-JP" altLang="en-US" sz="4000" dirty="0">
              <a:effectLst>
                <a:outerShdw blurRad="38100" dist="38100" dir="2700000" algn="tl">
                  <a:srgbClr val="000000">
                    <a:alpha val="43137"/>
                  </a:srgbClr>
                </a:outerShdw>
              </a:effectLst>
            </a:endParaRPr>
          </a:p>
        </p:txBody>
      </p:sp>
      <p:pic>
        <p:nvPicPr>
          <p:cNvPr id="8" name="Picture 2" descr="http://plc.cwru.edu/tutorial/enhanced/files/lc/light/GRAPHICS/Polarize.gif"/>
          <p:cNvPicPr>
            <a:picLocks noChangeAspect="1" noChangeArrowheads="1"/>
          </p:cNvPicPr>
          <p:nvPr/>
        </p:nvPicPr>
        <p:blipFill>
          <a:blip r:embed="rId2" cstate="print"/>
          <a:srcRect/>
          <a:stretch>
            <a:fillRect/>
          </a:stretch>
        </p:blipFill>
        <p:spPr bwMode="auto">
          <a:xfrm>
            <a:off x="6300192" y="1484784"/>
            <a:ext cx="2160240" cy="1361154"/>
          </a:xfrm>
          <a:prstGeom prst="rect">
            <a:avLst/>
          </a:prstGeom>
          <a:noFill/>
        </p:spPr>
      </p:pic>
      <p:pic>
        <p:nvPicPr>
          <p:cNvPr id="2050" name="Picture 2"/>
          <p:cNvPicPr>
            <a:picLocks noChangeAspect="1" noChangeArrowheads="1"/>
          </p:cNvPicPr>
          <p:nvPr/>
        </p:nvPicPr>
        <p:blipFill>
          <a:blip r:embed="rId3" cstate="print"/>
          <a:srcRect l="15303" t="15428" b="15144"/>
          <a:stretch>
            <a:fillRect/>
          </a:stretch>
        </p:blipFill>
        <p:spPr bwMode="auto">
          <a:xfrm>
            <a:off x="6588224" y="3068960"/>
            <a:ext cx="1476025" cy="1440160"/>
          </a:xfrm>
          <a:prstGeom prst="rect">
            <a:avLst/>
          </a:prstGeom>
          <a:noFill/>
          <a:ln w="9525">
            <a:noFill/>
            <a:miter lim="800000"/>
            <a:headEnd/>
            <a:tailEnd/>
          </a:ln>
        </p:spPr>
      </p:pic>
      <p:pic>
        <p:nvPicPr>
          <p:cNvPr id="11" name="Picture 3"/>
          <p:cNvPicPr>
            <a:picLocks noChangeAspect="1" noChangeArrowheads="1"/>
          </p:cNvPicPr>
          <p:nvPr/>
        </p:nvPicPr>
        <p:blipFill>
          <a:blip r:embed="rId4" cstate="print"/>
          <a:srcRect l="3455" t="35000" r="50480" b="15416"/>
          <a:stretch>
            <a:fillRect/>
          </a:stretch>
        </p:blipFill>
        <p:spPr bwMode="auto">
          <a:xfrm>
            <a:off x="6516216" y="4653136"/>
            <a:ext cx="1656184" cy="14077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0"/>
            <a:ext cx="9144000" cy="1323439"/>
          </a:xfrm>
          <a:prstGeom prst="rect">
            <a:avLst/>
          </a:prstGeom>
          <a:noFill/>
        </p:spPr>
        <p:txBody>
          <a:bodyPr wrap="square" rtlCol="0">
            <a:spAutoFit/>
          </a:bodyPr>
          <a:lstStyle/>
          <a:p>
            <a:pPr algn="ctr"/>
            <a:r>
              <a:rPr kumimoji="1" lang="en-US" altLang="ja-JP" sz="4000" dirty="0" smtClean="0">
                <a:solidFill>
                  <a:schemeClr val="bg1"/>
                </a:solidFill>
                <a:effectLst>
                  <a:outerShdw blurRad="38100" dist="38100" dir="2700000" algn="tl">
                    <a:srgbClr val="000000">
                      <a:alpha val="43137"/>
                    </a:srgbClr>
                  </a:outerShdw>
                </a:effectLst>
              </a:rPr>
              <a:t>LCD</a:t>
            </a:r>
            <a:r>
              <a:rPr kumimoji="1" lang="ja-JP" altLang="en-US" sz="4000" dirty="0" smtClean="0">
                <a:solidFill>
                  <a:schemeClr val="bg1"/>
                </a:solidFill>
                <a:effectLst>
                  <a:outerShdw blurRad="38100" dist="38100" dir="2700000" algn="tl">
                    <a:srgbClr val="000000">
                      <a:alpha val="43137"/>
                    </a:srgbClr>
                  </a:outerShdw>
                </a:effectLst>
              </a:rPr>
              <a:t>動作を理解するための</a:t>
            </a:r>
            <a:endParaRPr kumimoji="1" lang="en-US" altLang="ja-JP" sz="4000" dirty="0" smtClean="0">
              <a:solidFill>
                <a:schemeClr val="bg1"/>
              </a:solidFill>
              <a:effectLst>
                <a:outerShdw blurRad="38100" dist="38100" dir="2700000" algn="tl">
                  <a:srgbClr val="000000">
                    <a:alpha val="43137"/>
                  </a:srgbClr>
                </a:outerShdw>
              </a:effectLst>
            </a:endParaRPr>
          </a:p>
          <a:p>
            <a:pPr algn="ctr"/>
            <a:r>
              <a:rPr kumimoji="1" lang="ja-JP" altLang="en-US" sz="4000" dirty="0" smtClean="0">
                <a:solidFill>
                  <a:schemeClr val="bg1"/>
                </a:solidFill>
                <a:effectLst>
                  <a:outerShdw blurRad="38100" dist="38100" dir="2700000" algn="tl">
                    <a:srgbClr val="000000">
                      <a:alpha val="43137"/>
                    </a:srgbClr>
                  </a:outerShdw>
                </a:effectLst>
              </a:rPr>
              <a:t>基礎知識（１：偏光）</a:t>
            </a:r>
            <a:endParaRPr kumimoji="1" lang="ja-JP" altLang="en-US" sz="4000" dirty="0">
              <a:solidFill>
                <a:schemeClr val="bg1"/>
              </a:solidFill>
              <a:effectLst>
                <a:outerShdw blurRad="38100" dist="38100" dir="2700000" algn="tl">
                  <a:srgbClr val="000000">
                    <a:alpha val="43137"/>
                  </a:srgbClr>
                </a:outerShdw>
              </a:effectLst>
            </a:endParaRPr>
          </a:p>
        </p:txBody>
      </p:sp>
      <p:pic>
        <p:nvPicPr>
          <p:cNvPr id="4" name="Picture 12" descr="http://www.mgkk.jp/products/01_kougaku/12/art/z12-8b.gif"/>
          <p:cNvPicPr>
            <a:picLocks noChangeAspect="1" noChangeArrowheads="1"/>
          </p:cNvPicPr>
          <p:nvPr/>
        </p:nvPicPr>
        <p:blipFill>
          <a:blip r:embed="rId2" cstate="print"/>
          <a:srcRect/>
          <a:stretch>
            <a:fillRect/>
          </a:stretch>
        </p:blipFill>
        <p:spPr bwMode="auto">
          <a:xfrm>
            <a:off x="4714876" y="5424917"/>
            <a:ext cx="2357454" cy="1433083"/>
          </a:xfrm>
          <a:prstGeom prst="rect">
            <a:avLst/>
          </a:prstGeom>
          <a:noFill/>
        </p:spPr>
      </p:pic>
      <p:sp>
        <p:nvSpPr>
          <p:cNvPr id="5" name="正方形/長方形 4"/>
          <p:cNvSpPr/>
          <p:nvPr/>
        </p:nvSpPr>
        <p:spPr>
          <a:xfrm>
            <a:off x="251520" y="1988840"/>
            <a:ext cx="3786214" cy="954107"/>
          </a:xfrm>
          <a:prstGeom prst="rect">
            <a:avLst/>
          </a:prstGeom>
        </p:spPr>
        <p:txBody>
          <a:bodyPr wrap="square">
            <a:spAutoFit/>
          </a:bodyPr>
          <a:lstStyle/>
          <a:p>
            <a:pPr algn="just"/>
            <a:r>
              <a:rPr lang="ja-JP" altLang="en-US" sz="1400" dirty="0" smtClean="0"/>
              <a:t>ある光波の任意の時刻における電解ベクトルが，その光波の進行方向に対して垂直な平面（波面）内において一定方向を向いているような光を偏光という．</a:t>
            </a:r>
            <a:endParaRPr lang="ja-JP" altLang="en-US" sz="1400" dirty="0"/>
          </a:p>
        </p:txBody>
      </p:sp>
      <p:sp>
        <p:nvSpPr>
          <p:cNvPr id="6" name="Text Box 15"/>
          <p:cNvSpPr txBox="1">
            <a:spLocks noChangeArrowheads="1"/>
          </p:cNvSpPr>
          <p:nvPr/>
        </p:nvSpPr>
        <p:spPr bwMode="auto">
          <a:xfrm>
            <a:off x="251520" y="3140968"/>
            <a:ext cx="3816424" cy="523220"/>
          </a:xfrm>
          <a:prstGeom prst="rect">
            <a:avLst/>
          </a:prstGeom>
          <a:noFill/>
          <a:ln w="9525" algn="ctr">
            <a:noFill/>
            <a:miter lim="800000"/>
            <a:headEnd/>
            <a:tailEnd/>
          </a:ln>
          <a:effectLst/>
        </p:spPr>
        <p:txBody>
          <a:bodyPr wrap="square">
            <a:spAutoFit/>
          </a:bodyPr>
          <a:lstStyle/>
          <a:p>
            <a:r>
              <a:rPr lang="ja-JP" altLang="en-US" sz="1400" dirty="0" smtClean="0"/>
              <a:t>（参）自然光は無偏光</a:t>
            </a:r>
            <a:endParaRPr lang="en-US" altLang="ja-JP" sz="1400" dirty="0" smtClean="0"/>
          </a:p>
          <a:p>
            <a:r>
              <a:rPr lang="ja-JP" altLang="en-US" sz="1400" dirty="0" smtClean="0"/>
              <a:t>（あらゆる</a:t>
            </a:r>
            <a:r>
              <a:rPr lang="ja-JP" altLang="en-US" sz="1400" dirty="0"/>
              <a:t>方向の偏光が混合した</a:t>
            </a:r>
            <a:r>
              <a:rPr lang="ja-JP" altLang="en-US" sz="1400" dirty="0" smtClean="0"/>
              <a:t>光）</a:t>
            </a:r>
            <a:endParaRPr lang="ja-JP" altLang="en-US" sz="1400" dirty="0"/>
          </a:p>
        </p:txBody>
      </p:sp>
      <p:pic>
        <p:nvPicPr>
          <p:cNvPr id="7" name="Picture 19" descr="glan_taylor01"/>
          <p:cNvPicPr>
            <a:picLocks noChangeAspect="1" noChangeArrowheads="1"/>
          </p:cNvPicPr>
          <p:nvPr/>
        </p:nvPicPr>
        <p:blipFill>
          <a:blip r:embed="rId3" cstate="print"/>
          <a:srcRect/>
          <a:stretch>
            <a:fillRect/>
          </a:stretch>
        </p:blipFill>
        <p:spPr bwMode="auto">
          <a:xfrm>
            <a:off x="7429520" y="5572140"/>
            <a:ext cx="1296988" cy="1050925"/>
          </a:xfrm>
          <a:prstGeom prst="rect">
            <a:avLst/>
          </a:prstGeom>
          <a:noFill/>
        </p:spPr>
      </p:pic>
      <p:sp>
        <p:nvSpPr>
          <p:cNvPr id="9" name="Text Box 15"/>
          <p:cNvSpPr txBox="1">
            <a:spLocks noChangeArrowheads="1"/>
          </p:cNvSpPr>
          <p:nvPr/>
        </p:nvSpPr>
        <p:spPr bwMode="auto">
          <a:xfrm>
            <a:off x="4572000" y="4797152"/>
            <a:ext cx="2857520" cy="738664"/>
          </a:xfrm>
          <a:prstGeom prst="rect">
            <a:avLst/>
          </a:prstGeom>
          <a:noFill/>
          <a:ln w="9525" algn="ctr">
            <a:noFill/>
            <a:miter lim="800000"/>
            <a:headEnd/>
            <a:tailEnd/>
          </a:ln>
          <a:effectLst/>
        </p:spPr>
        <p:txBody>
          <a:bodyPr wrap="square">
            <a:spAutoFit/>
          </a:bodyPr>
          <a:lstStyle/>
          <a:p>
            <a:pPr algn="just"/>
            <a:r>
              <a:rPr lang="ja-JP" altLang="en-US" sz="1400" dirty="0" smtClean="0"/>
              <a:t>自然光</a:t>
            </a:r>
            <a:r>
              <a:rPr lang="ja-JP" altLang="en-US" sz="1400" dirty="0"/>
              <a:t>を二つの媒質の界面で屈折</a:t>
            </a:r>
            <a:r>
              <a:rPr lang="ja-JP" altLang="en-US" sz="1400" dirty="0" smtClean="0"/>
              <a:t>・反射</a:t>
            </a:r>
            <a:r>
              <a:rPr lang="ja-JP" altLang="en-US" sz="1400" dirty="0"/>
              <a:t>させて得る（偏光プリズム</a:t>
            </a:r>
            <a:r>
              <a:rPr lang="ja-JP" altLang="en-US" sz="1400" dirty="0" smtClean="0"/>
              <a:t>）</a:t>
            </a:r>
            <a:endParaRPr lang="ja-JP" altLang="en-US" sz="1400" dirty="0"/>
          </a:p>
        </p:txBody>
      </p:sp>
      <p:sp>
        <p:nvSpPr>
          <p:cNvPr id="10" name="Text Box 15"/>
          <p:cNvSpPr txBox="1">
            <a:spLocks noChangeArrowheads="1"/>
          </p:cNvSpPr>
          <p:nvPr/>
        </p:nvSpPr>
        <p:spPr bwMode="auto">
          <a:xfrm>
            <a:off x="4680676" y="1556792"/>
            <a:ext cx="3851275" cy="36933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r>
              <a:rPr lang="ja-JP" altLang="en-US" dirty="0" smtClean="0"/>
              <a:t>偏光</a:t>
            </a:r>
            <a:r>
              <a:rPr lang="ja-JP" altLang="en-US" dirty="0"/>
              <a:t>の</a:t>
            </a:r>
            <a:r>
              <a:rPr lang="ja-JP" altLang="en-US" dirty="0" smtClean="0"/>
              <a:t>生成法</a:t>
            </a:r>
            <a:endParaRPr lang="ja-JP" altLang="en-US" dirty="0"/>
          </a:p>
        </p:txBody>
      </p:sp>
      <p:sp>
        <p:nvSpPr>
          <p:cNvPr id="11" name="Text Box 15"/>
          <p:cNvSpPr txBox="1">
            <a:spLocks noChangeArrowheads="1"/>
          </p:cNvSpPr>
          <p:nvPr/>
        </p:nvSpPr>
        <p:spPr bwMode="auto">
          <a:xfrm>
            <a:off x="4680676" y="1985420"/>
            <a:ext cx="3857652" cy="523220"/>
          </a:xfrm>
          <a:prstGeom prst="rect">
            <a:avLst/>
          </a:prstGeom>
          <a:noFill/>
          <a:ln w="9525" algn="ctr">
            <a:noFill/>
            <a:miter lim="800000"/>
            <a:headEnd/>
            <a:tailEnd/>
          </a:ln>
          <a:effectLst/>
        </p:spPr>
        <p:txBody>
          <a:bodyPr wrap="square">
            <a:spAutoFit/>
          </a:bodyPr>
          <a:lstStyle/>
          <a:p>
            <a:pPr algn="just"/>
            <a:r>
              <a:rPr lang="ja-JP" altLang="en-US" sz="1400" dirty="0" smtClean="0"/>
              <a:t>電磁波</a:t>
            </a:r>
            <a:r>
              <a:rPr lang="ja-JP" altLang="en-US" sz="1400" dirty="0"/>
              <a:t>の波長程度の間隔の</a:t>
            </a:r>
            <a:r>
              <a:rPr lang="ja-JP" altLang="en-US" sz="1400" dirty="0" smtClean="0"/>
              <a:t>メッシュを</a:t>
            </a:r>
            <a:r>
              <a:rPr lang="ja-JP" altLang="en-US" sz="1400" dirty="0"/>
              <a:t>通過させる（偏光サングラス</a:t>
            </a:r>
            <a:r>
              <a:rPr lang="ja-JP" altLang="en-US" sz="1400" dirty="0" smtClean="0"/>
              <a:t>）</a:t>
            </a:r>
            <a:endParaRPr lang="ja-JP" altLang="en-US" sz="1400" dirty="0"/>
          </a:p>
        </p:txBody>
      </p:sp>
      <p:sp>
        <p:nvSpPr>
          <p:cNvPr id="12" name="Text Box 15"/>
          <p:cNvSpPr txBox="1">
            <a:spLocks noChangeArrowheads="1"/>
          </p:cNvSpPr>
          <p:nvPr/>
        </p:nvSpPr>
        <p:spPr bwMode="auto">
          <a:xfrm>
            <a:off x="251520" y="1556792"/>
            <a:ext cx="3851275" cy="36933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r>
              <a:rPr lang="ja-JP" altLang="en-US" dirty="0" smtClean="0"/>
              <a:t>偏光とは？</a:t>
            </a:r>
            <a:endParaRPr lang="ja-JP" altLang="en-US" dirty="0"/>
          </a:p>
        </p:txBody>
      </p:sp>
      <p:pic>
        <p:nvPicPr>
          <p:cNvPr id="14" name="Picture 10" descr="http://www.otomiya.com/fishing/gear/image/34-mono.jpg"/>
          <p:cNvPicPr>
            <a:picLocks noChangeAspect="1" noChangeArrowheads="1"/>
          </p:cNvPicPr>
          <p:nvPr/>
        </p:nvPicPr>
        <p:blipFill>
          <a:blip r:embed="rId4" cstate="print"/>
          <a:srcRect/>
          <a:stretch>
            <a:fillRect/>
          </a:stretch>
        </p:blipFill>
        <p:spPr bwMode="auto">
          <a:xfrm>
            <a:off x="7452320" y="2348880"/>
            <a:ext cx="1219489" cy="1439674"/>
          </a:xfrm>
          <a:prstGeom prst="rect">
            <a:avLst/>
          </a:prstGeom>
          <a:noFill/>
        </p:spPr>
      </p:pic>
      <p:pic>
        <p:nvPicPr>
          <p:cNvPr id="15" name="Picture 14" descr="http://www.mgkk.jp/products/01_kougaku/12/art/12-8.jpg"/>
          <p:cNvPicPr>
            <a:picLocks noChangeAspect="1" noChangeArrowheads="1"/>
          </p:cNvPicPr>
          <p:nvPr/>
        </p:nvPicPr>
        <p:blipFill>
          <a:blip r:embed="rId5" cstate="print"/>
          <a:srcRect/>
          <a:stretch>
            <a:fillRect/>
          </a:stretch>
        </p:blipFill>
        <p:spPr bwMode="auto">
          <a:xfrm>
            <a:off x="7500958" y="4143380"/>
            <a:ext cx="1428760" cy="1298872"/>
          </a:xfrm>
          <a:prstGeom prst="rect">
            <a:avLst/>
          </a:prstGeom>
          <a:noFill/>
        </p:spPr>
      </p:pic>
      <p:pic>
        <p:nvPicPr>
          <p:cNvPr id="1028" name="Picture 4"/>
          <p:cNvPicPr>
            <a:picLocks noChangeAspect="1" noChangeArrowheads="1"/>
          </p:cNvPicPr>
          <p:nvPr/>
        </p:nvPicPr>
        <p:blipFill>
          <a:blip r:embed="rId6" cstate="print"/>
          <a:srcRect/>
          <a:stretch>
            <a:fillRect/>
          </a:stretch>
        </p:blipFill>
        <p:spPr bwMode="auto">
          <a:xfrm>
            <a:off x="755576" y="3789040"/>
            <a:ext cx="2736000" cy="2673000"/>
          </a:xfrm>
          <a:prstGeom prst="rect">
            <a:avLst/>
          </a:prstGeom>
          <a:noFill/>
          <a:ln w="9525">
            <a:noFill/>
            <a:miter lim="800000"/>
            <a:headEnd/>
            <a:tailEnd/>
          </a:ln>
          <a:effectLst/>
        </p:spPr>
      </p:pic>
      <p:pic>
        <p:nvPicPr>
          <p:cNvPr id="16" name="Picture 2" descr="http://plc.cwru.edu/tutorial/enhanced/files/lc/light/GRAPHICS/Polarize.gif"/>
          <p:cNvPicPr>
            <a:picLocks noChangeAspect="1" noChangeArrowheads="1"/>
          </p:cNvPicPr>
          <p:nvPr/>
        </p:nvPicPr>
        <p:blipFill>
          <a:blip r:embed="rId7" cstate="print"/>
          <a:srcRect/>
          <a:stretch>
            <a:fillRect/>
          </a:stretch>
        </p:blipFill>
        <p:spPr bwMode="auto">
          <a:xfrm>
            <a:off x="4860032" y="2924944"/>
            <a:ext cx="2160240" cy="1361154"/>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0" y="0"/>
            <a:ext cx="9144000" cy="1323439"/>
          </a:xfrm>
          <a:prstGeom prst="rect">
            <a:avLst/>
          </a:prstGeom>
          <a:noFill/>
        </p:spPr>
        <p:txBody>
          <a:bodyPr wrap="square" rtlCol="0">
            <a:spAutoFit/>
          </a:bodyPr>
          <a:lstStyle/>
          <a:p>
            <a:pPr algn="ctr"/>
            <a:r>
              <a:rPr kumimoji="1" lang="en-US" altLang="ja-JP" sz="4000" dirty="0" smtClean="0">
                <a:solidFill>
                  <a:schemeClr val="bg1"/>
                </a:solidFill>
                <a:effectLst>
                  <a:outerShdw blurRad="38100" dist="38100" dir="2700000" algn="tl">
                    <a:srgbClr val="000000">
                      <a:alpha val="43137"/>
                    </a:srgbClr>
                  </a:outerShdw>
                </a:effectLst>
              </a:rPr>
              <a:t>LCD</a:t>
            </a:r>
            <a:r>
              <a:rPr kumimoji="1" lang="ja-JP" altLang="en-US" sz="4000" dirty="0" smtClean="0">
                <a:solidFill>
                  <a:schemeClr val="bg1"/>
                </a:solidFill>
                <a:effectLst>
                  <a:outerShdw blurRad="38100" dist="38100" dir="2700000" algn="tl">
                    <a:srgbClr val="000000">
                      <a:alpha val="43137"/>
                    </a:srgbClr>
                  </a:outerShdw>
                </a:effectLst>
              </a:rPr>
              <a:t>動作を理解するための</a:t>
            </a:r>
            <a:endParaRPr kumimoji="1" lang="en-US" altLang="ja-JP" sz="4000" dirty="0" smtClean="0">
              <a:solidFill>
                <a:schemeClr val="bg1"/>
              </a:solidFill>
              <a:effectLst>
                <a:outerShdw blurRad="38100" dist="38100" dir="2700000" algn="tl">
                  <a:srgbClr val="000000">
                    <a:alpha val="43137"/>
                  </a:srgbClr>
                </a:outerShdw>
              </a:effectLst>
            </a:endParaRPr>
          </a:p>
          <a:p>
            <a:pPr algn="ctr"/>
            <a:r>
              <a:rPr kumimoji="1" lang="ja-JP" altLang="en-US" sz="4000" dirty="0" smtClean="0">
                <a:solidFill>
                  <a:schemeClr val="bg1"/>
                </a:solidFill>
                <a:effectLst>
                  <a:outerShdw blurRad="38100" dist="38100" dir="2700000" algn="tl">
                    <a:srgbClr val="000000">
                      <a:alpha val="43137"/>
                    </a:srgbClr>
                  </a:outerShdw>
                </a:effectLst>
              </a:rPr>
              <a:t>基礎知識（１：偏光）</a:t>
            </a:r>
            <a:endParaRPr kumimoji="1" lang="ja-JP" altLang="en-US" sz="4000" dirty="0">
              <a:solidFill>
                <a:schemeClr val="bg1"/>
              </a:solidFill>
              <a:effectLst>
                <a:outerShdw blurRad="38100" dist="38100" dir="2700000" algn="tl">
                  <a:srgbClr val="000000">
                    <a:alpha val="43137"/>
                  </a:srgbClr>
                </a:outerShdw>
              </a:effectLst>
            </a:endParaRPr>
          </a:p>
        </p:txBody>
      </p:sp>
      <p:pic>
        <p:nvPicPr>
          <p:cNvPr id="2050" name="Picture 2" descr="D:\2010-osaka\2010-00-00-白藤-講義\2010-10-01-白藤-講義-電子デバイス工学\2011-01-26-表示デバイス\ＬＣＤ\p1v.gif"/>
          <p:cNvPicPr>
            <a:picLocks noChangeAspect="1" noChangeArrowheads="1" noCrop="1"/>
          </p:cNvPicPr>
          <p:nvPr/>
        </p:nvPicPr>
        <p:blipFill>
          <a:blip r:embed="rId2" cstate="print"/>
          <a:srcRect/>
          <a:stretch>
            <a:fillRect/>
          </a:stretch>
        </p:blipFill>
        <p:spPr bwMode="auto">
          <a:xfrm>
            <a:off x="2411760" y="1628800"/>
            <a:ext cx="2143125" cy="2143125"/>
          </a:xfrm>
          <a:prstGeom prst="rect">
            <a:avLst/>
          </a:prstGeom>
          <a:noFill/>
        </p:spPr>
      </p:pic>
      <p:pic>
        <p:nvPicPr>
          <p:cNvPr id="2051" name="Picture 3" descr="D:\2010-osaka\2010-00-00-白藤-講義\2010-10-01-白藤-講義-電子デバイス工学\2011-01-26-表示デバイス\ＬＣＤ\p1.gif"/>
          <p:cNvPicPr>
            <a:picLocks noChangeAspect="1" noChangeArrowheads="1"/>
          </p:cNvPicPr>
          <p:nvPr/>
        </p:nvPicPr>
        <p:blipFill>
          <a:blip r:embed="rId3" cstate="print"/>
          <a:srcRect/>
          <a:stretch>
            <a:fillRect/>
          </a:stretch>
        </p:blipFill>
        <p:spPr bwMode="auto">
          <a:xfrm>
            <a:off x="4716016" y="1628800"/>
            <a:ext cx="3048000" cy="2143125"/>
          </a:xfrm>
          <a:prstGeom prst="rect">
            <a:avLst/>
          </a:prstGeom>
          <a:noFill/>
        </p:spPr>
      </p:pic>
      <p:pic>
        <p:nvPicPr>
          <p:cNvPr id="2052" name="Picture 4" descr="D:\2010-osaka\2010-00-00-白藤-講義\2010-10-01-白藤-講義-電子デバイス工学\2011-01-26-表示デバイス\ＬＣＤ\p2.gif"/>
          <p:cNvPicPr>
            <a:picLocks noChangeAspect="1" noChangeArrowheads="1"/>
          </p:cNvPicPr>
          <p:nvPr/>
        </p:nvPicPr>
        <p:blipFill>
          <a:blip r:embed="rId4" cstate="print"/>
          <a:srcRect/>
          <a:stretch>
            <a:fillRect/>
          </a:stretch>
        </p:blipFill>
        <p:spPr bwMode="auto">
          <a:xfrm>
            <a:off x="4716016" y="4005064"/>
            <a:ext cx="3048000" cy="2143125"/>
          </a:xfrm>
          <a:prstGeom prst="rect">
            <a:avLst/>
          </a:prstGeom>
          <a:noFill/>
        </p:spPr>
      </p:pic>
      <p:pic>
        <p:nvPicPr>
          <p:cNvPr id="2053" name="Picture 5" descr="D:\2010-osaka\2010-00-00-白藤-講義\2010-10-01-白藤-講義-電子デバイス工学\2011-01-26-表示デバイス\ＬＣＤ\p2v.gif"/>
          <p:cNvPicPr>
            <a:picLocks noChangeAspect="1" noChangeArrowheads="1" noCrop="1"/>
          </p:cNvPicPr>
          <p:nvPr/>
        </p:nvPicPr>
        <p:blipFill>
          <a:blip r:embed="rId5" cstate="print"/>
          <a:srcRect/>
          <a:stretch>
            <a:fillRect/>
          </a:stretch>
        </p:blipFill>
        <p:spPr bwMode="auto">
          <a:xfrm>
            <a:off x="2411760" y="4005064"/>
            <a:ext cx="2143125" cy="2143125"/>
          </a:xfrm>
          <a:prstGeom prst="rect">
            <a:avLst/>
          </a:prstGeom>
          <a:noFill/>
        </p:spPr>
      </p:pic>
      <p:sp>
        <p:nvSpPr>
          <p:cNvPr id="24" name="テキスト ボックス 23"/>
          <p:cNvSpPr txBox="1"/>
          <p:nvPr/>
        </p:nvSpPr>
        <p:spPr>
          <a:xfrm>
            <a:off x="611560" y="2420888"/>
            <a:ext cx="1338828" cy="646331"/>
          </a:xfrm>
          <a:prstGeom prst="rect">
            <a:avLst/>
          </a:prstGeom>
          <a:noFill/>
        </p:spPr>
        <p:txBody>
          <a:bodyPr wrap="none" rtlCol="0">
            <a:spAutoFit/>
          </a:bodyPr>
          <a:lstStyle/>
          <a:p>
            <a:r>
              <a:rPr kumimoji="1" lang="ja-JP" altLang="en-US" dirty="0" smtClean="0"/>
              <a:t>直線偏光</a:t>
            </a:r>
            <a:endParaRPr kumimoji="1" lang="en-US" altLang="ja-JP" dirty="0" smtClean="0"/>
          </a:p>
          <a:p>
            <a:r>
              <a:rPr lang="ja-JP" altLang="en-US" dirty="0" smtClean="0"/>
              <a:t>方位角０度</a:t>
            </a:r>
            <a:endParaRPr kumimoji="1" lang="ja-JP" altLang="en-US" dirty="0"/>
          </a:p>
        </p:txBody>
      </p:sp>
      <p:sp>
        <p:nvSpPr>
          <p:cNvPr id="25" name="テキスト ボックス 24"/>
          <p:cNvSpPr txBox="1"/>
          <p:nvPr/>
        </p:nvSpPr>
        <p:spPr>
          <a:xfrm>
            <a:off x="611560" y="4725144"/>
            <a:ext cx="1569660" cy="646331"/>
          </a:xfrm>
          <a:prstGeom prst="rect">
            <a:avLst/>
          </a:prstGeom>
          <a:noFill/>
        </p:spPr>
        <p:txBody>
          <a:bodyPr wrap="none" rtlCol="0">
            <a:spAutoFit/>
          </a:bodyPr>
          <a:lstStyle/>
          <a:p>
            <a:r>
              <a:rPr kumimoji="1" lang="ja-JP" altLang="en-US" dirty="0" smtClean="0"/>
              <a:t>直線偏光</a:t>
            </a:r>
            <a:endParaRPr kumimoji="1" lang="en-US" altLang="ja-JP" dirty="0" smtClean="0"/>
          </a:p>
          <a:p>
            <a:r>
              <a:rPr lang="ja-JP" altLang="en-US" dirty="0" smtClean="0"/>
              <a:t>方位角９０度</a:t>
            </a:r>
            <a:endParaRPr kumimoji="1" lang="ja-JP" altLang="en-US" dirty="0"/>
          </a:p>
        </p:txBody>
      </p:sp>
      <p:sp>
        <p:nvSpPr>
          <p:cNvPr id="26" name="テキスト ボックス 25"/>
          <p:cNvSpPr txBox="1"/>
          <p:nvPr/>
        </p:nvSpPr>
        <p:spPr>
          <a:xfrm>
            <a:off x="0" y="0"/>
            <a:ext cx="1210588" cy="707886"/>
          </a:xfrm>
          <a:prstGeom prst="rect">
            <a:avLst/>
          </a:prstGeom>
          <a:noFill/>
        </p:spPr>
        <p:txBody>
          <a:bodyPr wrap="none" rtlCol="0">
            <a:spAutoFit/>
          </a:bodyPr>
          <a:lstStyle/>
          <a:p>
            <a:r>
              <a:rPr kumimoji="1" lang="ja-JP" altLang="en-US" sz="4000" dirty="0" smtClean="0">
                <a:solidFill>
                  <a:schemeClr val="bg1"/>
                </a:solidFill>
                <a:effectLst>
                  <a:outerShdw blurRad="38100" dist="38100" dir="2700000" algn="tl">
                    <a:srgbClr val="000000">
                      <a:alpha val="43137"/>
                    </a:srgbClr>
                  </a:outerShdw>
                </a:effectLst>
              </a:rPr>
              <a:t>補足</a:t>
            </a:r>
            <a:endParaRPr kumimoji="1" lang="ja-JP" altLang="en-US" sz="4000"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0"/>
            <a:ext cx="9144000" cy="1323439"/>
          </a:xfrm>
          <a:prstGeom prst="rect">
            <a:avLst/>
          </a:prstGeom>
          <a:noFill/>
        </p:spPr>
        <p:txBody>
          <a:bodyPr wrap="square" rtlCol="0">
            <a:spAutoFit/>
          </a:bodyPr>
          <a:lstStyle/>
          <a:p>
            <a:pPr algn="ctr"/>
            <a:r>
              <a:rPr kumimoji="1" lang="en-US" altLang="ja-JP" sz="4000" dirty="0" smtClean="0">
                <a:solidFill>
                  <a:schemeClr val="bg1"/>
                </a:solidFill>
                <a:effectLst>
                  <a:outerShdw blurRad="38100" dist="38100" dir="2700000" algn="tl">
                    <a:srgbClr val="000000">
                      <a:alpha val="43137"/>
                    </a:srgbClr>
                  </a:outerShdw>
                </a:effectLst>
              </a:rPr>
              <a:t>LCD</a:t>
            </a:r>
            <a:r>
              <a:rPr kumimoji="1" lang="ja-JP" altLang="en-US" sz="4000" dirty="0" smtClean="0">
                <a:solidFill>
                  <a:schemeClr val="bg1"/>
                </a:solidFill>
                <a:effectLst>
                  <a:outerShdw blurRad="38100" dist="38100" dir="2700000" algn="tl">
                    <a:srgbClr val="000000">
                      <a:alpha val="43137"/>
                    </a:srgbClr>
                  </a:outerShdw>
                </a:effectLst>
              </a:rPr>
              <a:t>動作を理解するための</a:t>
            </a:r>
            <a:endParaRPr kumimoji="1" lang="en-US" altLang="ja-JP" sz="4000" dirty="0" smtClean="0">
              <a:solidFill>
                <a:schemeClr val="bg1"/>
              </a:solidFill>
              <a:effectLst>
                <a:outerShdw blurRad="38100" dist="38100" dir="2700000" algn="tl">
                  <a:srgbClr val="000000">
                    <a:alpha val="43137"/>
                  </a:srgbClr>
                </a:outerShdw>
              </a:effectLst>
            </a:endParaRPr>
          </a:p>
          <a:p>
            <a:pPr algn="ctr"/>
            <a:r>
              <a:rPr kumimoji="1" lang="ja-JP" altLang="en-US" sz="4000" dirty="0" smtClean="0">
                <a:solidFill>
                  <a:schemeClr val="bg1"/>
                </a:solidFill>
                <a:effectLst>
                  <a:outerShdw blurRad="38100" dist="38100" dir="2700000" algn="tl">
                    <a:srgbClr val="000000">
                      <a:alpha val="43137"/>
                    </a:srgbClr>
                  </a:outerShdw>
                </a:effectLst>
              </a:rPr>
              <a:t>基礎知識（１：偏光）</a:t>
            </a:r>
            <a:endParaRPr kumimoji="1" lang="ja-JP" altLang="en-US" sz="4000" dirty="0">
              <a:solidFill>
                <a:schemeClr val="bg1"/>
              </a:solidFill>
              <a:effectLst>
                <a:outerShdw blurRad="38100" dist="38100" dir="2700000" algn="tl">
                  <a:srgbClr val="000000">
                    <a:alpha val="43137"/>
                  </a:srgbClr>
                </a:outerShdw>
              </a:effectLst>
            </a:endParaRPr>
          </a:p>
        </p:txBody>
      </p:sp>
      <p:pic>
        <p:nvPicPr>
          <p:cNvPr id="3074" name="Picture 2" descr="D:\2010-osaka\2010-00-00-白藤-講義\2010-10-01-白藤-講義-電子デバイス工学\2011-01-26-表示デバイス\ＬＣＤ\p3v.gif"/>
          <p:cNvPicPr>
            <a:picLocks noChangeAspect="1" noChangeArrowheads="1" noCrop="1"/>
          </p:cNvPicPr>
          <p:nvPr/>
        </p:nvPicPr>
        <p:blipFill>
          <a:blip r:embed="rId2" cstate="print"/>
          <a:srcRect/>
          <a:stretch>
            <a:fillRect/>
          </a:stretch>
        </p:blipFill>
        <p:spPr bwMode="auto">
          <a:xfrm>
            <a:off x="2339752" y="1700808"/>
            <a:ext cx="2143125" cy="2143125"/>
          </a:xfrm>
          <a:prstGeom prst="rect">
            <a:avLst/>
          </a:prstGeom>
          <a:noFill/>
        </p:spPr>
      </p:pic>
      <p:pic>
        <p:nvPicPr>
          <p:cNvPr id="3077" name="Picture 5" descr="D:\2010-osaka\2010-00-00-白藤-講義\2010-10-01-白藤-講義-電子デバイス工学\2011-01-26-表示デバイス\ＬＣＤ\p4.gif"/>
          <p:cNvPicPr>
            <a:picLocks noChangeAspect="1" noChangeArrowheads="1"/>
          </p:cNvPicPr>
          <p:nvPr/>
        </p:nvPicPr>
        <p:blipFill>
          <a:blip r:embed="rId3" cstate="print"/>
          <a:srcRect/>
          <a:stretch>
            <a:fillRect/>
          </a:stretch>
        </p:blipFill>
        <p:spPr bwMode="auto">
          <a:xfrm>
            <a:off x="4716016" y="4005064"/>
            <a:ext cx="3048000" cy="2143125"/>
          </a:xfrm>
          <a:prstGeom prst="rect">
            <a:avLst/>
          </a:prstGeom>
          <a:noFill/>
        </p:spPr>
      </p:pic>
      <p:pic>
        <p:nvPicPr>
          <p:cNvPr id="3078" name="Picture 6" descr="D:\2010-osaka\2010-00-00-白藤-講義\2010-10-01-白藤-講義-電子デバイス工学\2011-01-26-表示デバイス\ＬＣＤ\p4v.gif"/>
          <p:cNvPicPr>
            <a:picLocks noChangeAspect="1" noChangeArrowheads="1" noCrop="1"/>
          </p:cNvPicPr>
          <p:nvPr/>
        </p:nvPicPr>
        <p:blipFill>
          <a:blip r:embed="rId4" cstate="print"/>
          <a:srcRect/>
          <a:stretch>
            <a:fillRect/>
          </a:stretch>
        </p:blipFill>
        <p:spPr bwMode="auto">
          <a:xfrm>
            <a:off x="2339752" y="4005064"/>
            <a:ext cx="2143125" cy="2143125"/>
          </a:xfrm>
          <a:prstGeom prst="rect">
            <a:avLst/>
          </a:prstGeom>
          <a:noFill/>
        </p:spPr>
      </p:pic>
      <p:sp>
        <p:nvSpPr>
          <p:cNvPr id="8" name="テキスト ボックス 7"/>
          <p:cNvSpPr txBox="1"/>
          <p:nvPr/>
        </p:nvSpPr>
        <p:spPr>
          <a:xfrm>
            <a:off x="539552" y="2420888"/>
            <a:ext cx="1569660" cy="646331"/>
          </a:xfrm>
          <a:prstGeom prst="rect">
            <a:avLst/>
          </a:prstGeom>
          <a:noFill/>
        </p:spPr>
        <p:txBody>
          <a:bodyPr wrap="none" rtlCol="0">
            <a:spAutoFit/>
          </a:bodyPr>
          <a:lstStyle/>
          <a:p>
            <a:r>
              <a:rPr kumimoji="1" lang="ja-JP" altLang="en-US" dirty="0" smtClean="0"/>
              <a:t>直線偏光</a:t>
            </a:r>
            <a:endParaRPr kumimoji="1" lang="en-US" altLang="ja-JP" dirty="0" smtClean="0"/>
          </a:p>
          <a:p>
            <a:r>
              <a:rPr lang="ja-JP" altLang="en-US" dirty="0" smtClean="0"/>
              <a:t>方位角４５度</a:t>
            </a:r>
            <a:endParaRPr kumimoji="1" lang="ja-JP" altLang="en-US" dirty="0"/>
          </a:p>
        </p:txBody>
      </p:sp>
      <p:sp>
        <p:nvSpPr>
          <p:cNvPr id="9" name="テキスト ボックス 8"/>
          <p:cNvSpPr txBox="1"/>
          <p:nvPr/>
        </p:nvSpPr>
        <p:spPr>
          <a:xfrm>
            <a:off x="539552" y="4725144"/>
            <a:ext cx="1569660" cy="646331"/>
          </a:xfrm>
          <a:prstGeom prst="rect">
            <a:avLst/>
          </a:prstGeom>
          <a:noFill/>
        </p:spPr>
        <p:txBody>
          <a:bodyPr wrap="none" rtlCol="0">
            <a:spAutoFit/>
          </a:bodyPr>
          <a:lstStyle/>
          <a:p>
            <a:r>
              <a:rPr lang="ja-JP" altLang="en-US" dirty="0" smtClean="0"/>
              <a:t>円</a:t>
            </a:r>
            <a:r>
              <a:rPr kumimoji="1" lang="ja-JP" altLang="en-US" dirty="0" smtClean="0"/>
              <a:t>偏光</a:t>
            </a:r>
            <a:endParaRPr kumimoji="1" lang="en-US" altLang="ja-JP" dirty="0" smtClean="0"/>
          </a:p>
          <a:p>
            <a:r>
              <a:rPr kumimoji="1" lang="ja-JP" altLang="en-US" dirty="0" smtClean="0"/>
              <a:t>位相差９０度</a:t>
            </a:r>
            <a:endParaRPr kumimoji="1" lang="ja-JP" altLang="en-US" dirty="0"/>
          </a:p>
        </p:txBody>
      </p:sp>
      <p:sp>
        <p:nvSpPr>
          <p:cNvPr id="10" name="テキスト ボックス 9"/>
          <p:cNvSpPr txBox="1"/>
          <p:nvPr/>
        </p:nvSpPr>
        <p:spPr>
          <a:xfrm>
            <a:off x="0" y="0"/>
            <a:ext cx="1210588" cy="707886"/>
          </a:xfrm>
          <a:prstGeom prst="rect">
            <a:avLst/>
          </a:prstGeom>
          <a:noFill/>
        </p:spPr>
        <p:txBody>
          <a:bodyPr wrap="none" rtlCol="0">
            <a:spAutoFit/>
          </a:bodyPr>
          <a:lstStyle/>
          <a:p>
            <a:r>
              <a:rPr kumimoji="1" lang="ja-JP" altLang="en-US" sz="4000" dirty="0" smtClean="0">
                <a:solidFill>
                  <a:schemeClr val="bg1"/>
                </a:solidFill>
                <a:effectLst>
                  <a:outerShdw blurRad="38100" dist="38100" dir="2700000" algn="tl">
                    <a:srgbClr val="000000">
                      <a:alpha val="43137"/>
                    </a:srgbClr>
                  </a:outerShdw>
                </a:effectLst>
              </a:rPr>
              <a:t>補足</a:t>
            </a:r>
            <a:endParaRPr kumimoji="1" lang="ja-JP" altLang="en-US" sz="4000" dirty="0">
              <a:solidFill>
                <a:schemeClr val="bg1"/>
              </a:solidFill>
              <a:effectLst>
                <a:outerShdw blurRad="38100" dist="38100" dir="2700000" algn="tl">
                  <a:srgbClr val="000000">
                    <a:alpha val="43137"/>
                  </a:srgbClr>
                </a:outerShdw>
              </a:effectLst>
            </a:endParaRPr>
          </a:p>
        </p:txBody>
      </p:sp>
      <p:pic>
        <p:nvPicPr>
          <p:cNvPr id="4098" name="Picture 2" descr="D:\2010-osaka\2010-00-00-白藤-講義\2010-10-01-白藤-講義-電子デバイス工学\2011-01-26-表示デバイス\ＬＣＤ\図面\p3.gif"/>
          <p:cNvPicPr>
            <a:picLocks noChangeAspect="1" noChangeArrowheads="1"/>
          </p:cNvPicPr>
          <p:nvPr/>
        </p:nvPicPr>
        <p:blipFill>
          <a:blip r:embed="rId5" cstate="print"/>
          <a:srcRect/>
          <a:stretch>
            <a:fillRect/>
          </a:stretch>
        </p:blipFill>
        <p:spPr bwMode="auto">
          <a:xfrm>
            <a:off x="4716016" y="1700808"/>
            <a:ext cx="3048000" cy="2143125"/>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マスターレイアウ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5">
      <a:majorFont>
        <a:latin typeface="Arial Rounded MT Bold"/>
        <a:ea typeface="Casaﾎﾞｰﾙﾄﾞ"/>
        <a:cs typeface=""/>
      </a:majorFont>
      <a:minorFont>
        <a:latin typeface="Arial Rounded MT Bold"/>
        <a:ea typeface="Casaﾎﾞｰﾙﾄﾞ"/>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9560</TotalTime>
  <Words>2806</Words>
  <Application>Microsoft Office PowerPoint</Application>
  <PresentationFormat>画面に合わせる (4:3)</PresentationFormat>
  <Paragraphs>483</Paragraphs>
  <Slides>56</Slides>
  <Notes>0</Notes>
  <HiddenSlides>0</HiddenSlides>
  <MMClips>0</MMClips>
  <ScaleCrop>false</ScaleCrop>
  <HeadingPairs>
    <vt:vector size="4" baseType="variant">
      <vt:variant>
        <vt:lpstr>テーマ</vt:lpstr>
      </vt:variant>
      <vt:variant>
        <vt:i4>1</vt:i4>
      </vt:variant>
      <vt:variant>
        <vt:lpstr>スライド タイトル</vt:lpstr>
      </vt:variant>
      <vt:variant>
        <vt:i4>56</vt:i4>
      </vt:variant>
    </vt:vector>
  </HeadingPairs>
  <TitlesOfParts>
    <vt:vector size="57" baseType="lpstr">
      <vt:lpstr>マスターレイアウト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cp:lastModifiedBy>shira</cp:lastModifiedBy>
  <cp:revision>847</cp:revision>
  <dcterms:modified xsi:type="dcterms:W3CDTF">2011-06-24T11:35:28Z</dcterms:modified>
</cp:coreProperties>
</file>